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4" r:id="rId2"/>
    <p:sldId id="342" r:id="rId3"/>
    <p:sldId id="343" r:id="rId4"/>
    <p:sldId id="330" r:id="rId5"/>
    <p:sldId id="315" r:id="rId6"/>
    <p:sldId id="316" r:id="rId7"/>
    <p:sldId id="317" r:id="rId8"/>
    <p:sldId id="318" r:id="rId9"/>
    <p:sldId id="321" r:id="rId10"/>
    <p:sldId id="322" r:id="rId11"/>
    <p:sldId id="334" r:id="rId12"/>
    <p:sldId id="325" r:id="rId13"/>
    <p:sldId id="324" r:id="rId14"/>
    <p:sldId id="332" r:id="rId15"/>
    <p:sldId id="328" r:id="rId16"/>
    <p:sldId id="329" r:id="rId17"/>
    <p:sldId id="331" r:id="rId18"/>
    <p:sldId id="333" r:id="rId19"/>
    <p:sldId id="340" r:id="rId20"/>
    <p:sldId id="284" r:id="rId21"/>
    <p:sldId id="339" r:id="rId22"/>
    <p:sldId id="341" r:id="rId23"/>
    <p:sldId id="344" r:id="rId24"/>
  </p:sldIdLst>
  <p:sldSz cx="9906000" cy="6858000" type="A4"/>
  <p:notesSz cx="6797675" cy="99266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yna Grzyl" initials="JG" lastIdx="3" clrIdx="0">
    <p:extLst>
      <p:ext uri="{19B8F6BF-5375-455C-9EA6-DF929625EA0E}">
        <p15:presenceInfo xmlns:p15="http://schemas.microsoft.com/office/powerpoint/2012/main" userId="S-1-5-21-131480559-2298492961-1891677937-1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F03"/>
    <a:srgbClr val="4472C4"/>
    <a:srgbClr val="8FAADC"/>
    <a:srgbClr val="7CBB26"/>
    <a:srgbClr val="9DCB7E"/>
    <a:srgbClr val="D6D7D9"/>
    <a:srgbClr val="969696"/>
    <a:srgbClr val="F8CDB1"/>
    <a:srgbClr val="EF8D4B"/>
    <a:srgbClr val="609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3" autoAdjust="0"/>
    <p:restoredTop sz="94280" autoAdjust="0"/>
  </p:normalViewPr>
  <p:slideViewPr>
    <p:cSldViewPr>
      <p:cViewPr varScale="1">
        <p:scale>
          <a:sx n="72" d="100"/>
          <a:sy n="72" d="100"/>
        </p:scale>
        <p:origin x="1530" y="72"/>
      </p:cViewPr>
      <p:guideLst>
        <p:guide orient="horz" pos="374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0059474502979"/>
          <c:y val="0"/>
          <c:w val="0.78302865047868753"/>
          <c:h val="0.74818232969851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TOTAL (N=1250)</c:v>
                </c:pt>
                <c:pt idx="2">
                  <c:v>poniżej 35 lat (N=603)</c:v>
                </c:pt>
                <c:pt idx="3">
                  <c:v>35-55 lat (N=459)</c:v>
                </c:pt>
                <c:pt idx="4">
                  <c:v>powyżej 55 lat (N=188)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 formatCode="###0.0">
                  <c:v>53.4</c:v>
                </c:pt>
                <c:pt idx="2" formatCode="_-* #,##0.0\ _z_ł_-;\-* #,##0.0\ _z_ł_-;_-* &quot;-&quot;??\ _z_ł_-;_-@_-">
                  <c:v>53.9</c:v>
                </c:pt>
                <c:pt idx="3" formatCode="_-* #,##0.0\ _z_ł_-;\-* #,##0.0\ _z_ł_-;_-* &quot;-&quot;??\ _z_ł_-;_-@_-">
                  <c:v>52.9</c:v>
                </c:pt>
                <c:pt idx="4" formatCode="_-* #,##0.0\ _z_ł_-;\-* #,##0.0\ _z_ł_-;_-* &quot;-&quot;??\ _z_ł_-;_-@_-">
                  <c:v>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4-42B9-912A-B6E161ECA3F3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TOTAL (N=1250)</c:v>
                </c:pt>
                <c:pt idx="2">
                  <c:v>poniżej 35 lat (N=603)</c:v>
                </c:pt>
                <c:pt idx="3">
                  <c:v>35-55 lat (N=459)</c:v>
                </c:pt>
                <c:pt idx="4">
                  <c:v>powyżej 55 lat (N=188)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 formatCode="###0.0">
                  <c:v>46.6</c:v>
                </c:pt>
                <c:pt idx="2">
                  <c:v>46.1</c:v>
                </c:pt>
                <c:pt idx="3">
                  <c:v>47.1</c:v>
                </c:pt>
                <c:pt idx="4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4-42B9-912A-B6E161ECA3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96731624"/>
        <c:axId val="96732016"/>
      </c:barChart>
      <c:catAx>
        <c:axId val="96731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32016"/>
        <c:crosses val="autoZero"/>
        <c:auto val="1"/>
        <c:lblAlgn val="ctr"/>
        <c:lblOffset val="100"/>
        <c:noMultiLvlLbl val="0"/>
      </c:catAx>
      <c:valAx>
        <c:axId val="96732016"/>
        <c:scaling>
          <c:orientation val="minMax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3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30896979651427"/>
          <c:y val="0.69874289001546031"/>
          <c:w val="0.83369098712446366"/>
          <c:h val="0.23299403165305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PayU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40.62856</c:v>
                </c:pt>
                <c:pt idx="1">
                  <c:v>45.901730000000001</c:v>
                </c:pt>
                <c:pt idx="2">
                  <c:v>37.402549999999998</c:v>
                </c:pt>
                <c:pt idx="3">
                  <c:v>31.576440000000002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8-4C25-9F43-D15881B48A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PayPal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25.429320000000001</c:v>
                </c:pt>
                <c:pt idx="1">
                  <c:v>19.164819999999999</c:v>
                </c:pt>
                <c:pt idx="2">
                  <c:v>30.23216</c:v>
                </c:pt>
                <c:pt idx="3">
                  <c:v>33.808839999999996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E8-4C25-9F43-D15881B48A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Przelewy24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24.582879999999999</c:v>
                </c:pt>
                <c:pt idx="1">
                  <c:v>27.765550000000001</c:v>
                </c:pt>
                <c:pt idx="2">
                  <c:v>21.573139999999999</c:v>
                </c:pt>
                <c:pt idx="3">
                  <c:v>21.719609999999999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E8-4C25-9F43-D15881B48A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Dotpay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Sheet1!$B$5:$E$5</c:f>
              <c:numCache>
                <c:formatCode>0.0</c:formatCode>
                <c:ptCount val="4"/>
                <c:pt idx="0">
                  <c:v>2.7105980000000001</c:v>
                </c:pt>
                <c:pt idx="1">
                  <c:v>1.837107</c:v>
                </c:pt>
                <c:pt idx="2">
                  <c:v>3.424023</c:v>
                </c:pt>
                <c:pt idx="3">
                  <c:v>3.7719659999999999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E8-4C25-9F43-D15881B48AA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Tpay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Sheet1!$B$6:$E$6</c:f>
              <c:numCache>
                <c:formatCode>0.0</c:formatCode>
                <c:ptCount val="4"/>
                <c:pt idx="0">
                  <c:v>1.134026</c:v>
                </c:pt>
                <c:pt idx="1">
                  <c:v>0.75473500000000004</c:v>
                </c:pt>
                <c:pt idx="2">
                  <c:v>1.8633059999999999</c:v>
                </c:pt>
                <c:pt idx="3">
                  <c:v>0.56844300000000003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8-4C25-9F43-D15881B48AA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Klarna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518863582329734E-2"/>
                  <c:y val="6.12316869331805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E8-4C25-9F43-D15881B48AA6}"/>
                </c:ext>
              </c:extLst>
            </c:dLbl>
            <c:dLbl>
              <c:idx val="1"/>
              <c:layout>
                <c:manualLayout>
                  <c:x val="0.10618341119716662"/>
                  <c:y val="3.5280590604541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E8-4C25-9F43-D15881B48AA6}"/>
                </c:ext>
              </c:extLst>
            </c:dLbl>
            <c:dLbl>
              <c:idx val="2"/>
              <c:layout>
                <c:manualLayout>
                  <c:x val="9.1103027378633725E-2"/>
                  <c:y val="1.74045797342169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E8-4C25-9F43-D15881B48AA6}"/>
                </c:ext>
              </c:extLst>
            </c:dLbl>
            <c:dLbl>
              <c:idx val="3"/>
              <c:layout>
                <c:manualLayout>
                  <c:x val="7.2510572811565616E-2"/>
                  <c:y val="2.3206106312289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E8-4C25-9F43-D15881B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Sheet1!$B$7:$E$7</c:f>
              <c:numCache>
                <c:formatCode>0.0</c:formatCode>
                <c:ptCount val="4"/>
                <c:pt idx="0">
                  <c:v>1.0387839999999999</c:v>
                </c:pt>
                <c:pt idx="1">
                  <c:v>1.6679390000000001</c:v>
                </c:pt>
                <c:pt idx="2">
                  <c:v>0.40241500000000002</c:v>
                </c:pt>
                <c:pt idx="3">
                  <c:v>0.57406199999999996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E8-4C25-9F43-D15881B48AA6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Sofort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947554638392856E-2"/>
                  <c:y val="-3.48091594684339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E8-4C25-9F43-D15881B48AA6}"/>
                </c:ext>
              </c:extLst>
            </c:dLbl>
            <c:dLbl>
              <c:idx val="1"/>
              <c:layout>
                <c:manualLayout>
                  <c:x val="0.11155472740240857"/>
                  <c:y val="-2.03053430232531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E8-4C25-9F43-D15881B48AA6}"/>
                </c:ext>
              </c:extLst>
            </c:dLbl>
            <c:dLbl>
              <c:idx val="2"/>
              <c:layout>
                <c:manualLayout>
                  <c:x val="8.9243781921926849E-2"/>
                  <c:y val="-4.06106860465063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E8-4C25-9F43-D15881B48A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E8-4C25-9F43-D15881B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Sheet1!$B$8:$E$8</c:f>
              <c:numCache>
                <c:formatCode>0.0</c:formatCode>
                <c:ptCount val="4"/>
                <c:pt idx="0">
                  <c:v>0.58094199999999996</c:v>
                </c:pt>
                <c:pt idx="1">
                  <c:v>0.85056500000000002</c:v>
                </c:pt>
                <c:pt idx="2">
                  <c:v>0.46425699999999998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6E8-4C25-9F43-D15881B48AA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Inny. jaki?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Sheet1!$B$9:$E$9</c:f>
              <c:numCache>
                <c:formatCode>0.0</c:formatCode>
                <c:ptCount val="4"/>
                <c:pt idx="0">
                  <c:v>3.8948900000000002</c:v>
                </c:pt>
                <c:pt idx="1">
                  <c:v>2.0575589999999999</c:v>
                </c:pt>
                <c:pt idx="2">
                  <c:v>4.6381480000000002</c:v>
                </c:pt>
                <c:pt idx="3">
                  <c:v>7.9806499999999998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6E8-4C25-9F43-D15881B48A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4600400"/>
        <c:axId val="274600792"/>
      </c:barChart>
      <c:catAx>
        <c:axId val="27460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74600792"/>
        <c:crosses val="autoZero"/>
        <c:auto val="1"/>
        <c:lblAlgn val="ctr"/>
        <c:lblOffset val="100"/>
        <c:noMultiLvlLbl val="0"/>
      </c:catAx>
      <c:valAx>
        <c:axId val="2746007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460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81740773489836"/>
          <c:y val="0"/>
          <c:w val="0.29960333258367428"/>
          <c:h val="0.9074518889109980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(N=507)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B0-48B6-9E6B-E8EE1672B28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B0-48B6-9E6B-E8EE1672B28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B0-48B6-9E6B-E8EE1672B2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Bezpieczeństwo</c:v>
                </c:pt>
                <c:pt idx="1">
                  <c:v>Wygoda</c:v>
                </c:pt>
                <c:pt idx="2">
                  <c:v>Integracja strony. na której kupuję ze znanym systemem płatności</c:v>
                </c:pt>
                <c:pt idx="3">
                  <c:v>Gwarancja. że wyświetlana cena produktu/usługi nie ulegnie zmianie w trakcie transakcji</c:v>
                </c:pt>
                <c:pt idx="4">
                  <c:v>Możliwość śledzenia na bieżąco procesu płatności</c:v>
                </c:pt>
                <c:pt idx="5">
                  <c:v>Brak dodatkowych opłat. prowizji związanych z kursem walut</c:v>
                </c:pt>
                <c:pt idx="6">
                  <c:v>Szybkość dostawy</c:v>
                </c:pt>
                <c:pt idx="7">
                  <c:v>Inne. jakie?</c:v>
                </c:pt>
              </c:strCache>
            </c:strRef>
          </c:cat>
          <c:val>
            <c:numRef>
              <c:f>Arkusz1!$B$2:$B$9</c:f>
              <c:numCache>
                <c:formatCode>_-* #\ ##0.0\ _z_ł_-;\-* #\ ##0.0\ _z_ł_-;_-* "-"??\ _z_ł_-;_-@_-</c:formatCode>
                <c:ptCount val="8"/>
                <c:pt idx="0">
                  <c:v>85.935090000000002</c:v>
                </c:pt>
                <c:pt idx="1">
                  <c:v>84.185370000000006</c:v>
                </c:pt>
                <c:pt idx="2">
                  <c:v>82.675629999999998</c:v>
                </c:pt>
                <c:pt idx="3">
                  <c:v>82.438249999999996</c:v>
                </c:pt>
                <c:pt idx="4">
                  <c:v>82.36645</c:v>
                </c:pt>
                <c:pt idx="5">
                  <c:v>80.936710000000005</c:v>
                </c:pt>
                <c:pt idx="6">
                  <c:v>79.894260000000003</c:v>
                </c:pt>
                <c:pt idx="7">
                  <c:v>81.062809999999999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B0-48B6-9E6B-E8EE1672B287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(N=270)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Bezpieczeństwo</c:v>
                </c:pt>
                <c:pt idx="1">
                  <c:v>Wygoda</c:v>
                </c:pt>
                <c:pt idx="2">
                  <c:v>Integracja strony. na której kupuję ze znanym systemem płatności</c:v>
                </c:pt>
                <c:pt idx="3">
                  <c:v>Gwarancja. że wyświetlana cena produktu/usługi nie ulegnie zmianie w trakcie transakcji</c:v>
                </c:pt>
                <c:pt idx="4">
                  <c:v>Możliwość śledzenia na bieżąco procesu płatności</c:v>
                </c:pt>
                <c:pt idx="5">
                  <c:v>Brak dodatkowych opłat. prowizji związanych z kursem walut</c:v>
                </c:pt>
                <c:pt idx="6">
                  <c:v>Szybkość dostawy</c:v>
                </c:pt>
                <c:pt idx="7">
                  <c:v>Inne. jakie?</c:v>
                </c:pt>
              </c:strCache>
            </c:strRef>
          </c:cat>
          <c:val>
            <c:numRef>
              <c:f>Arkusz1!$C$2:$C$9</c:f>
              <c:numCache>
                <c:formatCode>_-* #\ ##0.0\ _z_ł_-;\-* #\ ##0.0\ _z_ł_-;_-* "-"??\ _z_ł_-;_-@_-</c:formatCode>
                <c:ptCount val="8"/>
                <c:pt idx="0">
                  <c:v>84.233189999999993</c:v>
                </c:pt>
                <c:pt idx="1">
                  <c:v>83.318790000000007</c:v>
                </c:pt>
                <c:pt idx="2">
                  <c:v>81.311660000000003</c:v>
                </c:pt>
                <c:pt idx="3">
                  <c:v>81.084440000000001</c:v>
                </c:pt>
                <c:pt idx="4">
                  <c:v>80.41525</c:v>
                </c:pt>
                <c:pt idx="5">
                  <c:v>78.222179999999994</c:v>
                </c:pt>
                <c:pt idx="6">
                  <c:v>79.670079999999999</c:v>
                </c:pt>
                <c:pt idx="7">
                  <c:v>77.924239999999998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B0-48B6-9E6B-E8EE1672B28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(N=182)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Bezpieczeństwo</c:v>
                </c:pt>
                <c:pt idx="1">
                  <c:v>Wygoda</c:v>
                </c:pt>
                <c:pt idx="2">
                  <c:v>Integracja strony. na której kupuję ze znanym systemem płatności</c:v>
                </c:pt>
                <c:pt idx="3">
                  <c:v>Gwarancja. że wyświetlana cena produktu/usługi nie ulegnie zmianie w trakcie transakcji</c:v>
                </c:pt>
                <c:pt idx="4">
                  <c:v>Możliwość śledzenia na bieżąco procesu płatności</c:v>
                </c:pt>
                <c:pt idx="5">
                  <c:v>Brak dodatkowych opłat. prowizji związanych z kursem walut</c:v>
                </c:pt>
                <c:pt idx="6">
                  <c:v>Szybkość dostawy</c:v>
                </c:pt>
                <c:pt idx="7">
                  <c:v>Inne. jakie?</c:v>
                </c:pt>
              </c:strCache>
            </c:strRef>
          </c:cat>
          <c:val>
            <c:numRef>
              <c:f>Arkusz1!$D$2:$D$9</c:f>
              <c:numCache>
                <c:formatCode>0.0</c:formatCode>
                <c:ptCount val="8"/>
                <c:pt idx="0">
                  <c:v>86.476979999999998</c:v>
                </c:pt>
                <c:pt idx="1">
                  <c:v>84.617189999999994</c:v>
                </c:pt>
                <c:pt idx="2">
                  <c:v>85.055199999999999</c:v>
                </c:pt>
                <c:pt idx="3">
                  <c:v>84.04495</c:v>
                </c:pt>
                <c:pt idx="4">
                  <c:v>85.97587</c:v>
                </c:pt>
                <c:pt idx="5">
                  <c:v>83.710350000000005</c:v>
                </c:pt>
                <c:pt idx="6">
                  <c:v>77.345500000000001</c:v>
                </c:pt>
                <c:pt idx="7">
                  <c:v>84.846999999999994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B0-48B6-9E6B-E8EE1672B28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(N=55)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Bezpieczeństwo</c:v>
                </c:pt>
                <c:pt idx="1">
                  <c:v>Wygoda</c:v>
                </c:pt>
                <c:pt idx="2">
                  <c:v>Integracja strony. na której kupuję ze znanym systemem płatności</c:v>
                </c:pt>
                <c:pt idx="3">
                  <c:v>Gwarancja. że wyświetlana cena produktu/usługi nie ulegnie zmianie w trakcie transakcji</c:v>
                </c:pt>
                <c:pt idx="4">
                  <c:v>Możliwość śledzenia na bieżąco procesu płatności</c:v>
                </c:pt>
                <c:pt idx="5">
                  <c:v>Brak dodatkowych opłat. prowizji związanych z kursem walut</c:v>
                </c:pt>
                <c:pt idx="6">
                  <c:v>Szybkość dostawy</c:v>
                </c:pt>
                <c:pt idx="7">
                  <c:v>Inne. jakie?</c:v>
                </c:pt>
              </c:strCache>
            </c:strRef>
          </c:cat>
          <c:val>
            <c:numRef>
              <c:f>Arkusz1!$E$2:$E$9</c:f>
              <c:numCache>
                <c:formatCode>0.0</c:formatCode>
                <c:ptCount val="8"/>
                <c:pt idx="0">
                  <c:v>92.467690000000005</c:v>
                </c:pt>
                <c:pt idx="1">
                  <c:v>86.998019999999997</c:v>
                </c:pt>
                <c:pt idx="2">
                  <c:v>81.502269999999996</c:v>
                </c:pt>
                <c:pt idx="3">
                  <c:v>83.761539999999997</c:v>
                </c:pt>
                <c:pt idx="4">
                  <c:v>80.011309999999995</c:v>
                </c:pt>
                <c:pt idx="5">
                  <c:v>85.065839999999994</c:v>
                </c:pt>
                <c:pt idx="6">
                  <c:v>89.386960000000002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B0-48B6-9E6B-E8EE1672B2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454306760"/>
        <c:axId val="454307152"/>
      </c:barChart>
      <c:catAx>
        <c:axId val="454306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54307152"/>
        <c:crosses val="autoZero"/>
        <c:auto val="1"/>
        <c:lblAlgn val="ctr"/>
        <c:lblOffset val="100"/>
        <c:noMultiLvlLbl val="0"/>
      </c:catAx>
      <c:valAx>
        <c:axId val="454307152"/>
        <c:scaling>
          <c:orientation val="minMax"/>
        </c:scaling>
        <c:delete val="1"/>
        <c:axPos val="t"/>
        <c:numFmt formatCode="_-* #\ ##0.0\ _z_ł_-;\-* #\ ##0.0\ _z_ł_-;_-* &quot;-&quot;??\ _z_ł_-;_-@_-" sourceLinked="1"/>
        <c:majorTickMark val="out"/>
        <c:minorTickMark val="none"/>
        <c:tickLblPos val="nextTo"/>
        <c:crossAx val="45430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31262924052086"/>
          <c:y val="0.22155806882636594"/>
          <c:w val="0.16168737075947912"/>
          <c:h val="0.17724959299957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81740773489836"/>
          <c:y val="0"/>
          <c:w val="0.29960333258367428"/>
          <c:h val="0.9074518889109980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(N=507)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78-4F5C-AEE6-7DBA1A9B5C5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78-4F5C-AEE6-7DBA1A9B5C5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78-4F5C-AEE6-7DBA1A9B5C56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F8-4147-BE61-CCD82CF2B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 transakcji pośredniczy znany system (np. PayPal. PayU. Dotpay)</c:v>
                </c:pt>
                <c:pt idx="1">
                  <c:v>Niezawodność i szybkość działania strony/aplikacji sklepu</c:v>
                </c:pt>
                <c:pt idx="2">
                  <c:v>Widoczny certyfikat bezpieczeństwa sklepu internetowego</c:v>
                </c:pt>
                <c:pt idx="3">
                  <c:v>Szyfrowane połączenie - obecność https:// w adresie w przeglądarce</c:v>
                </c:pt>
                <c:pt idx="4">
                  <c:v>Profesjonalny wygląd strony/aplikacji sklepu</c:v>
                </c:pt>
                <c:pt idx="5">
                  <c:v>Szyfrowane połączenie - obecność symbolu kłódki w adresie przeglądarki</c:v>
                </c:pt>
                <c:pt idx="6">
                  <c:v>Inne. jakie?</c:v>
                </c:pt>
              </c:strCache>
            </c:strRef>
          </c:cat>
          <c:val>
            <c:numRef>
              <c:f>Arkusz1!$B$2:$B$8</c:f>
              <c:numCache>
                <c:formatCode>_-* #\ ##0.0\ _z_ł_-;\-* #\ ##0.0\ _z_ł_-;_-* "-"??\ _z_ł_-;_-@_-</c:formatCode>
                <c:ptCount val="7"/>
                <c:pt idx="0">
                  <c:v>56.38176</c:v>
                </c:pt>
                <c:pt idx="1">
                  <c:v>54.926270000000002</c:v>
                </c:pt>
                <c:pt idx="2">
                  <c:v>54.109499999999997</c:v>
                </c:pt>
                <c:pt idx="3">
                  <c:v>37.16722</c:v>
                </c:pt>
                <c:pt idx="4">
                  <c:v>34.221609999999998</c:v>
                </c:pt>
                <c:pt idx="5">
                  <c:v>33.563160000000003</c:v>
                </c:pt>
                <c:pt idx="6">
                  <c:v>0.63714400000000004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78-4F5C-AEE6-7DBA1A9B5C56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(N=270)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F8-4147-BE61-CCD82CF2B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 transakcji pośredniczy znany system (np. PayPal. PayU. Dotpay)</c:v>
                </c:pt>
                <c:pt idx="1">
                  <c:v>Niezawodność i szybkość działania strony/aplikacji sklepu</c:v>
                </c:pt>
                <c:pt idx="2">
                  <c:v>Widoczny certyfikat bezpieczeństwa sklepu internetowego</c:v>
                </c:pt>
                <c:pt idx="3">
                  <c:v>Szyfrowane połączenie - obecność https:// w adresie w przeglądarce</c:v>
                </c:pt>
                <c:pt idx="4">
                  <c:v>Profesjonalny wygląd strony/aplikacji sklepu</c:v>
                </c:pt>
                <c:pt idx="5">
                  <c:v>Szyfrowane połączenie - obecność symbolu kłódki w adresie przeglądarki</c:v>
                </c:pt>
                <c:pt idx="6">
                  <c:v>Inne. jakie?</c:v>
                </c:pt>
              </c:strCache>
            </c:strRef>
          </c:cat>
          <c:val>
            <c:numRef>
              <c:f>Arkusz1!$C$2:$C$8</c:f>
              <c:numCache>
                <c:formatCode>_-* #\ ##0.0\ _z_ł_-;\-* #\ ##0.0\ _z_ł_-;_-* "-"??\ _z_ł_-;_-@_-</c:formatCode>
                <c:ptCount val="7"/>
                <c:pt idx="0">
                  <c:v>55.186459999999997</c:v>
                </c:pt>
                <c:pt idx="1">
                  <c:v>54.952300000000001</c:v>
                </c:pt>
                <c:pt idx="2">
                  <c:v>56.230260000000001</c:v>
                </c:pt>
                <c:pt idx="3">
                  <c:v>38.750999999999998</c:v>
                </c:pt>
                <c:pt idx="4">
                  <c:v>38.678469999999997</c:v>
                </c:pt>
                <c:pt idx="5">
                  <c:v>34.218350000000001</c:v>
                </c:pt>
                <c:pt idx="6">
                  <c:v>0.63188200000000005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78-4F5C-AEE6-7DBA1A9B5C5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(N=182)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6F8-4147-BE61-CCD82CF2B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 transakcji pośredniczy znany system (np. PayPal. PayU. Dotpay)</c:v>
                </c:pt>
                <c:pt idx="1">
                  <c:v>Niezawodność i szybkość działania strony/aplikacji sklepu</c:v>
                </c:pt>
                <c:pt idx="2">
                  <c:v>Widoczny certyfikat bezpieczeństwa sklepu internetowego</c:v>
                </c:pt>
                <c:pt idx="3">
                  <c:v>Szyfrowane połączenie - obecność https:// w adresie w przeglądarce</c:v>
                </c:pt>
                <c:pt idx="4">
                  <c:v>Profesjonalny wygląd strony/aplikacji sklepu</c:v>
                </c:pt>
                <c:pt idx="5">
                  <c:v>Szyfrowane połączenie - obecność symbolu kłódki w adresie przeglądarki</c:v>
                </c:pt>
                <c:pt idx="6">
                  <c:v>Inne. jakie?</c:v>
                </c:pt>
              </c:strCache>
            </c:strRef>
          </c:cat>
          <c:val>
            <c:numRef>
              <c:f>Arkusz1!$D$2:$D$8</c:f>
              <c:numCache>
                <c:formatCode>0.0</c:formatCode>
                <c:ptCount val="7"/>
                <c:pt idx="0">
                  <c:v>57.258319999999998</c:v>
                </c:pt>
                <c:pt idx="1">
                  <c:v>55.255049999999997</c:v>
                </c:pt>
                <c:pt idx="2">
                  <c:v>49.834650000000003</c:v>
                </c:pt>
                <c:pt idx="3">
                  <c:v>33.200020000000002</c:v>
                </c:pt>
                <c:pt idx="4">
                  <c:v>30.799109999999999</c:v>
                </c:pt>
                <c:pt idx="5">
                  <c:v>33.778329999999997</c:v>
                </c:pt>
                <c:pt idx="6">
                  <c:v>0.83834399999999998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78-4F5C-AEE6-7DBA1A9B5C56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(N=55)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 transakcji pośredniczy znany system (np. PayPal. PayU. Dotpay)</c:v>
                </c:pt>
                <c:pt idx="1">
                  <c:v>Niezawodność i szybkość działania strony/aplikacji sklepu</c:v>
                </c:pt>
                <c:pt idx="2">
                  <c:v>Widoczny certyfikat bezpieczeństwa sklepu internetowego</c:v>
                </c:pt>
                <c:pt idx="3">
                  <c:v>Szyfrowane połączenie - obecność https:// w adresie w przeglądarce</c:v>
                </c:pt>
                <c:pt idx="4">
                  <c:v>Profesjonalny wygląd strony/aplikacji sklepu</c:v>
                </c:pt>
                <c:pt idx="5">
                  <c:v>Szyfrowane połączenie - obecność symbolu kłódki w adresie przeglądarki</c:v>
                </c:pt>
                <c:pt idx="6">
                  <c:v>Inne. jakie?</c:v>
                </c:pt>
              </c:strCache>
            </c:strRef>
          </c:cat>
          <c:val>
            <c:numRef>
              <c:f>Arkusz1!$E$2:$E$8</c:f>
              <c:numCache>
                <c:formatCode>0.0</c:formatCode>
                <c:ptCount val="7"/>
                <c:pt idx="0">
                  <c:v>59.335799999999999</c:v>
                </c:pt>
                <c:pt idx="1">
                  <c:v>53.715859999999999</c:v>
                </c:pt>
                <c:pt idx="2">
                  <c:v>57.828229999999998</c:v>
                </c:pt>
                <c:pt idx="3">
                  <c:v>42.496810000000004</c:v>
                </c:pt>
                <c:pt idx="4">
                  <c:v>23.714739999999999</c:v>
                </c:pt>
                <c:pt idx="5">
                  <c:v>29.652139999999999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78-4F5C-AEE6-7DBA1A9B5C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454307936"/>
        <c:axId val="454308328"/>
      </c:barChart>
      <c:catAx>
        <c:axId val="454307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54308328"/>
        <c:crosses val="autoZero"/>
        <c:auto val="1"/>
        <c:lblAlgn val="ctr"/>
        <c:lblOffset val="100"/>
        <c:noMultiLvlLbl val="0"/>
      </c:catAx>
      <c:valAx>
        <c:axId val="454308328"/>
        <c:scaling>
          <c:orientation val="minMax"/>
        </c:scaling>
        <c:delete val="1"/>
        <c:axPos val="t"/>
        <c:numFmt formatCode="_-* #\ ##0.0\ _z_ł_-;\-* #\ ##0.0\ _z_ł_-;_-* &quot;-&quot;??\ _z_ł_-;_-@_-" sourceLinked="1"/>
        <c:majorTickMark val="out"/>
        <c:minorTickMark val="none"/>
        <c:tickLblPos val="nextTo"/>
        <c:crossAx val="4543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31262924052086"/>
          <c:y val="0.22155806882636594"/>
          <c:w val="0.16168737075947912"/>
          <c:h val="0.17724959299957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07403636033675"/>
          <c:y val="4.1681594634284544E-2"/>
          <c:w val="0.29960333258367428"/>
          <c:h val="0.9074518889109980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(N=280)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10-415C-A360-DFDDBE43CE5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710-415C-A360-DFDDBE43CE5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710-415C-A360-DFDDBE43CE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Wszystkie produkty. których potrzebuję. mogę dostać w polskich sklepach</c:v>
                </c:pt>
                <c:pt idx="1">
                  <c:v>Nie widziałem/am takiej potrzeby</c:v>
                </c:pt>
                <c:pt idx="2">
                  <c:v>Czas oczekiwania na przesyłkę jest zbyt długi</c:v>
                </c:pt>
                <c:pt idx="3">
                  <c:v>Obawiam się o wysokie koszty wysyłki</c:v>
                </c:pt>
                <c:pt idx="4">
                  <c:v>Zamówienie z zagranicy (z kosztami przesyłki. cła itd.) jest za drogie</c:v>
                </c:pt>
                <c:pt idx="5">
                  <c:v>Obawiam się. że ewentualny zwrot lub reklamacja będą zbyt skomplikowane</c:v>
                </c:pt>
                <c:pt idx="6">
                  <c:v>Strony są w języku. którego nie znam</c:v>
                </c:pt>
              </c:strCache>
            </c:strRef>
          </c:cat>
          <c:val>
            <c:numRef>
              <c:f>Arkusz1!$B$2:$B$8</c:f>
              <c:numCache>
                <c:formatCode>_-* #\ ##0.0\ _z_ł_-;\-* #\ ##0.0\ _z_ł_-;_-* "-"??\ _z_ł_-;_-@_-</c:formatCode>
                <c:ptCount val="7"/>
                <c:pt idx="0">
                  <c:v>37.163170000000001</c:v>
                </c:pt>
                <c:pt idx="1">
                  <c:v>33.424520000000001</c:v>
                </c:pt>
                <c:pt idx="2">
                  <c:v>28.872699999999998</c:v>
                </c:pt>
                <c:pt idx="3">
                  <c:v>26.52515</c:v>
                </c:pt>
                <c:pt idx="4">
                  <c:v>25.803879999999999</c:v>
                </c:pt>
                <c:pt idx="5">
                  <c:v>21.538920000000001</c:v>
                </c:pt>
                <c:pt idx="6">
                  <c:v>17.086010000000002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10-415C-A360-DFDDBE43CE5A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(N=117)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Wszystkie produkty. których potrzebuję. mogę dostać w polskich sklepach</c:v>
                </c:pt>
                <c:pt idx="1">
                  <c:v>Nie widziałem/am takiej potrzeby</c:v>
                </c:pt>
                <c:pt idx="2">
                  <c:v>Czas oczekiwania na przesyłkę jest zbyt długi</c:v>
                </c:pt>
                <c:pt idx="3">
                  <c:v>Obawiam się o wysokie koszty wysyłki</c:v>
                </c:pt>
                <c:pt idx="4">
                  <c:v>Zamówienie z zagranicy (z kosztami przesyłki. cła itd.) jest za drogie</c:v>
                </c:pt>
                <c:pt idx="5">
                  <c:v>Obawiam się. że ewentualny zwrot lub reklamacja będą zbyt skomplikowane</c:v>
                </c:pt>
                <c:pt idx="6">
                  <c:v>Strony są w języku. którego nie znam</c:v>
                </c:pt>
              </c:strCache>
            </c:strRef>
          </c:cat>
          <c:val>
            <c:numRef>
              <c:f>Arkusz1!$C$2:$C$8</c:f>
              <c:numCache>
                <c:formatCode>_-* #\ ##0.0\ _z_ł_-;\-* #\ ##0.0\ _z_ł_-;_-* "-"??\ _z_ł_-;_-@_-</c:formatCode>
                <c:ptCount val="7"/>
                <c:pt idx="0">
                  <c:v>38.428249999999998</c:v>
                </c:pt>
                <c:pt idx="1">
                  <c:v>32.801990000000004</c:v>
                </c:pt>
                <c:pt idx="2">
                  <c:v>39.708419999999997</c:v>
                </c:pt>
                <c:pt idx="3">
                  <c:v>31.566839999999999</c:v>
                </c:pt>
                <c:pt idx="4">
                  <c:v>32.532919999999997</c:v>
                </c:pt>
                <c:pt idx="5">
                  <c:v>26.54513</c:v>
                </c:pt>
                <c:pt idx="6">
                  <c:v>9.76797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10-415C-A360-DFDDBE43CE5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(N=111)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Wszystkie produkty. których potrzebuję. mogę dostać w polskich sklepach</c:v>
                </c:pt>
                <c:pt idx="1">
                  <c:v>Nie widziałem/am takiej potrzeby</c:v>
                </c:pt>
                <c:pt idx="2">
                  <c:v>Czas oczekiwania na przesyłkę jest zbyt długi</c:v>
                </c:pt>
                <c:pt idx="3">
                  <c:v>Obawiam się o wysokie koszty wysyłki</c:v>
                </c:pt>
                <c:pt idx="4">
                  <c:v>Zamówienie z zagranicy (z kosztami przesyłki. cła itd.) jest za drogie</c:v>
                </c:pt>
                <c:pt idx="5">
                  <c:v>Obawiam się. że ewentualny zwrot lub reklamacja będą zbyt skomplikowane</c:v>
                </c:pt>
                <c:pt idx="6">
                  <c:v>Strony są w języku. którego nie znam</c:v>
                </c:pt>
              </c:strCache>
            </c:strRef>
          </c:cat>
          <c:val>
            <c:numRef>
              <c:f>Arkusz1!$D$2:$D$8</c:f>
              <c:numCache>
                <c:formatCode>0.0</c:formatCode>
                <c:ptCount val="7"/>
                <c:pt idx="0">
                  <c:v>33.116379999999999</c:v>
                </c:pt>
                <c:pt idx="1">
                  <c:v>29.57282</c:v>
                </c:pt>
                <c:pt idx="2">
                  <c:v>23.846499999999999</c:v>
                </c:pt>
                <c:pt idx="3">
                  <c:v>23.728400000000001</c:v>
                </c:pt>
                <c:pt idx="4">
                  <c:v>20.958729999999999</c:v>
                </c:pt>
                <c:pt idx="5">
                  <c:v>13.634980000000001</c:v>
                </c:pt>
                <c:pt idx="6">
                  <c:v>20.883710000000001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10-415C-A360-DFDDBE43CE5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(N=52)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Wszystkie produkty. których potrzebuję. mogę dostać w polskich sklepach</c:v>
                </c:pt>
                <c:pt idx="1">
                  <c:v>Nie widziałem/am takiej potrzeby</c:v>
                </c:pt>
                <c:pt idx="2">
                  <c:v>Czas oczekiwania na przesyłkę jest zbyt długi</c:v>
                </c:pt>
                <c:pt idx="3">
                  <c:v>Obawiam się o wysokie koszty wysyłki</c:v>
                </c:pt>
                <c:pt idx="4">
                  <c:v>Zamówienie z zagranicy (z kosztami przesyłki. cła itd.) jest za drogie</c:v>
                </c:pt>
                <c:pt idx="5">
                  <c:v>Obawiam się. że ewentualny zwrot lub reklamacja będą zbyt skomplikowane</c:v>
                </c:pt>
                <c:pt idx="6">
                  <c:v>Strony są w języku. którego nie znam</c:v>
                </c:pt>
              </c:strCache>
            </c:strRef>
          </c:cat>
          <c:val>
            <c:numRef>
              <c:f>Arkusz1!$E$2:$E$8</c:f>
              <c:numCache>
                <c:formatCode>0.0</c:formatCode>
                <c:ptCount val="7"/>
                <c:pt idx="0">
                  <c:v>42.9071</c:v>
                </c:pt>
                <c:pt idx="1">
                  <c:v>42.977429999999998</c:v>
                </c:pt>
                <c:pt idx="2">
                  <c:v>15.283759999999999</c:v>
                </c:pt>
                <c:pt idx="3">
                  <c:v>21.173069999999999</c:v>
                </c:pt>
                <c:pt idx="4">
                  <c:v>21.017320000000002</c:v>
                </c:pt>
                <c:pt idx="5">
                  <c:v>27.086559999999999</c:v>
                </c:pt>
                <c:pt idx="6">
                  <c:v>25.409289999999999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10-415C-A360-DFDDBE43CE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13212792"/>
        <c:axId val="513213184"/>
      </c:barChart>
      <c:catAx>
        <c:axId val="5132127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13213184"/>
        <c:crosses val="autoZero"/>
        <c:auto val="1"/>
        <c:lblAlgn val="ctr"/>
        <c:lblOffset val="100"/>
        <c:noMultiLvlLbl val="0"/>
      </c:catAx>
      <c:valAx>
        <c:axId val="513213184"/>
        <c:scaling>
          <c:orientation val="minMax"/>
        </c:scaling>
        <c:delete val="1"/>
        <c:axPos val="t"/>
        <c:numFmt formatCode="_-* #\ ##0.0\ _z_ł_-;\-* #\ ##0.0\ _z_ł_-;_-* &quot;-&quot;??\ _z_ł_-;_-@_-" sourceLinked="1"/>
        <c:majorTickMark val="out"/>
        <c:minorTickMark val="none"/>
        <c:tickLblPos val="nextTo"/>
        <c:crossAx val="51321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81740773489836"/>
          <c:y val="0"/>
          <c:w val="0.29960333258367428"/>
          <c:h val="0.9074518889109980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(N=280)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Arkusz1!$A$9:$A$15</c:f>
              <c:strCache>
                <c:ptCount val="6"/>
                <c:pt idx="0">
                  <c:v>Strony zagraniczne są za mało przejrzyste</c:v>
                </c:pt>
                <c:pt idx="1">
                  <c:v>Te strony nie są dla mnie wiarygodne</c:v>
                </c:pt>
                <c:pt idx="2">
                  <c:v>Nie wiedziałam/em o istnieniu takich stron</c:v>
                </c:pt>
                <c:pt idx="3">
                  <c:v>Uważam. że to rozwiązanie jest niebezpieczne</c:v>
                </c:pt>
                <c:pt idx="4">
                  <c:v>Inne. jakie?</c:v>
                </c:pt>
                <c:pt idx="5">
                  <c:v>Nie wiem</c:v>
                </c:pt>
              </c:strCache>
            </c:strRef>
          </c:cat>
          <c:val>
            <c:numRef>
              <c:f>Arkusz1!$B$9:$B$15</c:f>
              <c:numCache>
                <c:formatCode>_-* #\ ##0.0\ _z_ł_-;\-* #\ ##0.0\ _z_ł_-;_-* "-"??\ _z_ł_-;_-@_-</c:formatCode>
                <c:ptCount val="7"/>
                <c:pt idx="0">
                  <c:v>7.3060530000000004</c:v>
                </c:pt>
                <c:pt idx="1">
                  <c:v>6.079142</c:v>
                </c:pt>
                <c:pt idx="2">
                  <c:v>3.3421280000000002</c:v>
                </c:pt>
                <c:pt idx="3">
                  <c:v>2.9212669999999998</c:v>
                </c:pt>
                <c:pt idx="4">
                  <c:v>0.79137800000000003</c:v>
                </c:pt>
                <c:pt idx="5">
                  <c:v>2.945843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F-42A7-AFDF-95BF77C23118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(N=117)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Arkusz1!$A$9:$A$15</c:f>
              <c:strCache>
                <c:ptCount val="6"/>
                <c:pt idx="0">
                  <c:v>Strony zagraniczne są za mało przejrzyste</c:v>
                </c:pt>
                <c:pt idx="1">
                  <c:v>Te strony nie są dla mnie wiarygodne</c:v>
                </c:pt>
                <c:pt idx="2">
                  <c:v>Nie wiedziałam/em o istnieniu takich stron</c:v>
                </c:pt>
                <c:pt idx="3">
                  <c:v>Uważam. że to rozwiązanie jest niebezpieczne</c:v>
                </c:pt>
                <c:pt idx="4">
                  <c:v>Inne. jakie?</c:v>
                </c:pt>
                <c:pt idx="5">
                  <c:v>Nie wiem</c:v>
                </c:pt>
              </c:strCache>
            </c:strRef>
          </c:cat>
          <c:val>
            <c:numRef>
              <c:f>Arkusz1!$C$9:$C$15</c:f>
              <c:numCache>
                <c:formatCode>_-* #\ ##0.0\ _z_ł_-;\-* #\ ##0.0\ _z_ł_-;_-* "-"??\ _z_ł_-;_-@_-</c:formatCode>
                <c:ptCount val="7"/>
                <c:pt idx="0">
                  <c:v>4.0924839999999998</c:v>
                </c:pt>
                <c:pt idx="1">
                  <c:v>4.0227890000000004</c:v>
                </c:pt>
                <c:pt idx="2">
                  <c:v>4.8362400000000001</c:v>
                </c:pt>
                <c:pt idx="3">
                  <c:v>3.9549370000000001</c:v>
                </c:pt>
                <c:pt idx="4">
                  <c:v>0.57828000000000002</c:v>
                </c:pt>
                <c:pt idx="5">
                  <c:v>2.8426610000000001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F-42A7-AFDF-95BF77C2311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(N=111)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Arkusz1!$A$9:$A$15</c:f>
              <c:strCache>
                <c:ptCount val="6"/>
                <c:pt idx="0">
                  <c:v>Strony zagraniczne są za mało przejrzyste</c:v>
                </c:pt>
                <c:pt idx="1">
                  <c:v>Te strony nie są dla mnie wiarygodne</c:v>
                </c:pt>
                <c:pt idx="2">
                  <c:v>Nie wiedziałam/em o istnieniu takich stron</c:v>
                </c:pt>
                <c:pt idx="3">
                  <c:v>Uważam. że to rozwiązanie jest niebezpieczne</c:v>
                </c:pt>
                <c:pt idx="4">
                  <c:v>Inne. jakie?</c:v>
                </c:pt>
                <c:pt idx="5">
                  <c:v>Nie wiem</c:v>
                </c:pt>
              </c:strCache>
            </c:strRef>
          </c:cat>
          <c:val>
            <c:numRef>
              <c:f>Arkusz1!$D$9:$D$15</c:f>
              <c:numCache>
                <c:formatCode>0.0</c:formatCode>
                <c:ptCount val="7"/>
                <c:pt idx="0">
                  <c:v>12.43723</c:v>
                </c:pt>
                <c:pt idx="1">
                  <c:v>10.101509999999999</c:v>
                </c:pt>
                <c:pt idx="2">
                  <c:v>1.51006</c:v>
                </c:pt>
                <c:pt idx="3">
                  <c:v>2.2349939999999999</c:v>
                </c:pt>
                <c:pt idx="4">
                  <c:v>1.389893</c:v>
                </c:pt>
                <c:pt idx="5">
                  <c:v>2.1311200000000001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AF-42A7-AFDF-95BF77C23118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(N=52)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Arkusz1!$A$9:$A$15</c:f>
              <c:strCache>
                <c:ptCount val="6"/>
                <c:pt idx="0">
                  <c:v>Strony zagraniczne są za mało przejrzyste</c:v>
                </c:pt>
                <c:pt idx="1">
                  <c:v>Te strony nie są dla mnie wiarygodne</c:v>
                </c:pt>
                <c:pt idx="2">
                  <c:v>Nie wiedziałam/em o istnieniu takich stron</c:v>
                </c:pt>
                <c:pt idx="3">
                  <c:v>Uważam. że to rozwiązanie jest niebezpieczne</c:v>
                </c:pt>
                <c:pt idx="4">
                  <c:v>Inne. jakie?</c:v>
                </c:pt>
                <c:pt idx="5">
                  <c:v>Nie wiem</c:v>
                </c:pt>
              </c:strCache>
            </c:strRef>
          </c:cat>
          <c:val>
            <c:numRef>
              <c:f>Arkusz1!$E$9:$E$15</c:f>
              <c:numCache>
                <c:formatCode>0.0</c:formatCode>
                <c:ptCount val="7"/>
                <c:pt idx="0">
                  <c:v>3.6231100000000001</c:v>
                </c:pt>
                <c:pt idx="1">
                  <c:v>2.1568659999999999</c:v>
                </c:pt>
                <c:pt idx="2">
                  <c:v>3.8815550000000001</c:v>
                </c:pt>
                <c:pt idx="3">
                  <c:v>2.0630890000000002</c:v>
                </c:pt>
                <c:pt idx="4">
                  <c:v>0</c:v>
                </c:pt>
                <c:pt idx="5">
                  <c:v>4.9027520000000004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AF-42A7-AFDF-95BF77C231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13213968"/>
        <c:axId val="462455400"/>
      </c:barChart>
      <c:catAx>
        <c:axId val="5132139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2455400"/>
        <c:crosses val="autoZero"/>
        <c:auto val="1"/>
        <c:lblAlgn val="ctr"/>
        <c:lblOffset val="100"/>
        <c:noMultiLvlLbl val="0"/>
      </c:catAx>
      <c:valAx>
        <c:axId val="462455400"/>
        <c:scaling>
          <c:orientation val="minMax"/>
          <c:max val="50"/>
        </c:scaling>
        <c:delete val="1"/>
        <c:axPos val="t"/>
        <c:numFmt formatCode="_-* #\ ##0.0\ _z_ł_-;\-* #\ ##0.0\ _z_ł_-;_-* &quot;-&quot;??\ _z_ł_-;_-@_-" sourceLinked="1"/>
        <c:majorTickMark val="out"/>
        <c:minorTickMark val="none"/>
        <c:tickLblPos val="nextTo"/>
        <c:crossAx val="51321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0123438009162"/>
          <c:y val="0.30370623491598703"/>
          <c:w val="0.56073103438339689"/>
          <c:h val="0.341735581304021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47-49C7-8901-C39B5267618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47-49C7-8901-C39B5267618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647-49C7-8901-C39B5267618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647-49C7-8901-C39B5267618D}"/>
              </c:ext>
            </c:extLst>
          </c:dPt>
          <c:dLbls>
            <c:dLbl>
              <c:idx val="0"/>
              <c:layout>
                <c:manualLayout>
                  <c:x val="5.3816090502561776E-3"/>
                  <c:y val="-5.548215550637237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47-49C7-8901-C39B52676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 formatCode="0.0">
                  <c:v>51.7</c:v>
                </c:pt>
                <c:pt idx="1">
                  <c:v>53.1</c:v>
                </c:pt>
                <c:pt idx="2">
                  <c:v>49.4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47-49C7-8901-C39B5267618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647-49C7-8901-C39B5267618D}"/>
              </c:ext>
            </c:extLst>
          </c:dPt>
          <c:dLbls>
            <c:dLbl>
              <c:idx val="0"/>
              <c:layout>
                <c:manualLayout>
                  <c:x val="1.6144827150768534E-2"/>
                  <c:y val="6.05266870265091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47-49C7-8901-C39B52676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Arkusz1!$C$2:$C$5</c:f>
              <c:numCache>
                <c:formatCode>0.0</c:formatCode>
                <c:ptCount val="4"/>
                <c:pt idx="0">
                  <c:v>48.3</c:v>
                </c:pt>
                <c:pt idx="1">
                  <c:v>46.9</c:v>
                </c:pt>
                <c:pt idx="2">
                  <c:v>50.6</c:v>
                </c:pt>
                <c:pt idx="3" formatCode="General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47-49C7-8901-C39B526761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2456576"/>
        <c:axId val="462456184"/>
      </c:barChart>
      <c:valAx>
        <c:axId val="4624561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62456576"/>
        <c:crosses val="autoZero"/>
        <c:crossBetween val="between"/>
      </c:valAx>
      <c:catAx>
        <c:axId val="4624565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2456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92950982016528"/>
          <c:y val="0.6744217080154491"/>
          <c:w val="0.70199615320890085"/>
          <c:h val="0.10768221868911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03110795076658"/>
          <c:y val="7.1823054112141901E-6"/>
          <c:w val="0.37180556651280533"/>
          <c:h val="0.999992824871310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(N=1250)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55B-472E-BE51-946F11FC075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5B-472E-BE51-946F11FC0757}"/>
              </c:ext>
            </c:extLst>
          </c:dPt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5B-472E-BE51-946F11FC075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5B-472E-BE51-946F11FC07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5B-472E-BE51-946F11FC0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Wieś</c:v>
                </c:pt>
                <c:pt idx="1">
                  <c:v>Miasto do 100 tys</c:v>
                </c:pt>
                <c:pt idx="2">
                  <c:v>Miasto 100-500 tys</c:v>
                </c:pt>
                <c:pt idx="3">
                  <c:v>Miasto powyżej 500tys</c:v>
                </c:pt>
              </c:strCache>
            </c:strRef>
          </c:cat>
          <c:val>
            <c:numRef>
              <c:f>Arkusz1!$B$2:$B$5</c:f>
              <c:numCache>
                <c:formatCode>###0.0</c:formatCode>
                <c:ptCount val="4"/>
                <c:pt idx="0">
                  <c:v>34.891939999999998</c:v>
                </c:pt>
                <c:pt idx="1">
                  <c:v>31.4161</c:v>
                </c:pt>
                <c:pt idx="2">
                  <c:v>19.514040000000001</c:v>
                </c:pt>
                <c:pt idx="3">
                  <c:v>14.17792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5B-472E-BE51-946F11FC0757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(N=603)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Wieś</c:v>
                </c:pt>
                <c:pt idx="1">
                  <c:v>Miasto do 100 tys</c:v>
                </c:pt>
                <c:pt idx="2">
                  <c:v>Miasto 100-500 tys</c:v>
                </c:pt>
                <c:pt idx="3">
                  <c:v>Miasto powyżej 500tys</c:v>
                </c:pt>
              </c:strCache>
            </c:strRef>
          </c:cat>
          <c:val>
            <c:numRef>
              <c:f>Arkusz1!$C$2:$C$5</c:f>
              <c:numCache>
                <c:formatCode>0.0</c:formatCode>
                <c:ptCount val="4"/>
                <c:pt idx="0">
                  <c:v>39.550840000000001</c:v>
                </c:pt>
                <c:pt idx="1">
                  <c:v>28.693580000000001</c:v>
                </c:pt>
                <c:pt idx="2">
                  <c:v>18.210850000000001</c:v>
                </c:pt>
                <c:pt idx="3">
                  <c:v>13.544729999999999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5B-472E-BE51-946F11FC075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(N=459)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Wieś</c:v>
                </c:pt>
                <c:pt idx="1">
                  <c:v>Miasto do 100 tys</c:v>
                </c:pt>
                <c:pt idx="2">
                  <c:v>Miasto 100-500 tys</c:v>
                </c:pt>
                <c:pt idx="3">
                  <c:v>Miasto powyżej 500tys</c:v>
                </c:pt>
              </c:strCache>
            </c:strRef>
          </c:cat>
          <c:val>
            <c:numRef>
              <c:f>Arkusz1!$D$2:$D$5</c:f>
              <c:numCache>
                <c:formatCode>0.0</c:formatCode>
                <c:ptCount val="4"/>
                <c:pt idx="0">
                  <c:v>36.104900000000001</c:v>
                </c:pt>
                <c:pt idx="1">
                  <c:v>31.484940000000002</c:v>
                </c:pt>
                <c:pt idx="2">
                  <c:v>19.34234</c:v>
                </c:pt>
                <c:pt idx="3">
                  <c:v>13.067819999999999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5B-472E-BE51-946F11FC075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(N=188)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Wieś</c:v>
                </c:pt>
                <c:pt idx="1">
                  <c:v>Miasto do 100 tys</c:v>
                </c:pt>
                <c:pt idx="2">
                  <c:v>Miasto 100-500 tys</c:v>
                </c:pt>
                <c:pt idx="3">
                  <c:v>Miasto powyżej 500tys</c:v>
                </c:pt>
              </c:strCache>
            </c:strRef>
          </c:cat>
          <c:val>
            <c:numRef>
              <c:f>Arkusz1!$E$2:$E$5</c:f>
              <c:numCache>
                <c:formatCode>0.0</c:formatCode>
                <c:ptCount val="4"/>
                <c:pt idx="0">
                  <c:v>16.952179999999998</c:v>
                </c:pt>
                <c:pt idx="1">
                  <c:v>39.99671</c:v>
                </c:pt>
                <c:pt idx="2">
                  <c:v>24.122050000000002</c:v>
                </c:pt>
                <c:pt idx="3">
                  <c:v>18.92905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5B-472E-BE51-946F11FC07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0839296"/>
        <c:axId val="370839688"/>
      </c:barChart>
      <c:catAx>
        <c:axId val="3708392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70839688"/>
        <c:crosses val="autoZero"/>
        <c:auto val="1"/>
        <c:lblAlgn val="ctr"/>
        <c:lblOffset val="100"/>
        <c:noMultiLvlLbl val="0"/>
      </c:catAx>
      <c:valAx>
        <c:axId val="370839688"/>
        <c:scaling>
          <c:orientation val="minMax"/>
          <c:min val="0"/>
        </c:scaling>
        <c:delete val="0"/>
        <c:axPos val="t"/>
        <c:numFmt formatCode="#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7083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94805062308645"/>
          <c:y val="0.43074551619332063"/>
          <c:w val="0.25205188159222014"/>
          <c:h val="0.27701793522671753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1503074932759"/>
          <c:y val="0.297653566213336"/>
          <c:w val="0.68181723801416083"/>
          <c:h val="0.329630243898719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poniżej 35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AC-4A18-A5E1-F887FE907DB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AC-4A18-A5E1-F887FE907D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AC-4A18-A5E1-F887FE907D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4AC-4A18-A5E1-F887FE907D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</c:f>
              <c:strCache>
                <c:ptCount val="1"/>
                <c:pt idx="0">
                  <c:v>TOTAL (N=1250)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48.248607067418597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AC-4A18-A5E1-F887FE907DB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36-55 lat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4AC-4A18-A5E1-F887FE907D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</c:f>
              <c:strCache>
                <c:ptCount val="1"/>
                <c:pt idx="0">
                  <c:v>TOTAL (N=1250)</c:v>
                </c:pt>
              </c:strCache>
            </c:strRef>
          </c:cat>
          <c:val>
            <c:numRef>
              <c:f>Arkusz1!$C$2</c:f>
              <c:numCache>
                <c:formatCode>###0.0</c:formatCode>
                <c:ptCount val="1"/>
                <c:pt idx="0">
                  <c:v>36.737486471915801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AC-4A18-A5E1-F887FE907DB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powyżej 55 lat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</c:f>
              <c:strCache>
                <c:ptCount val="1"/>
                <c:pt idx="0">
                  <c:v>TOTAL (N=1250)</c:v>
                </c:pt>
              </c:strCache>
            </c:strRef>
          </c:cat>
          <c:val>
            <c:numRef>
              <c:f>Arkusz1!$D$2</c:f>
              <c:numCache>
                <c:formatCode>###0.0</c:formatCode>
                <c:ptCount val="1"/>
                <c:pt idx="0">
                  <c:v>15.01390646066541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AC-4A18-A5E1-F887FE907D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0840864"/>
        <c:axId val="370840472"/>
      </c:barChart>
      <c:valAx>
        <c:axId val="3708404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70840864"/>
        <c:crosses val="autoZero"/>
        <c:crossBetween val="between"/>
      </c:valAx>
      <c:catAx>
        <c:axId val="370840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crossAx val="370840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62031434529335"/>
          <c:y val="0.64415836450219421"/>
          <c:w val="0.85637968565470668"/>
          <c:h val="0.10768221868911587"/>
        </c:manualLayout>
      </c:layout>
      <c:overlay val="0"/>
      <c:txPr>
        <a:bodyPr/>
        <a:lstStyle/>
        <a:p>
          <a:pPr>
            <a:defRPr sz="1000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68997375328083"/>
          <c:y val="0.12212617383645782"/>
          <c:w val="0.61070614173228344"/>
          <c:h val="0.420420274438483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Stała praca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39-44AD-B403-DDB9FBF53D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39-44AD-B403-DDB9FBF53D1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D39-44AD-B403-DDB9FBF53D1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D39-44AD-B403-DDB9FBF53D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 formatCode="0.0">
                  <c:v>62.2</c:v>
                </c:pt>
                <c:pt idx="1">
                  <c:v>60.9</c:v>
                </c:pt>
                <c:pt idx="2">
                  <c:v>73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39-44AD-B403-DDB9FBF53D1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Dorywcza praca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D39-44AD-B403-DDB9FBF53D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Arkusz1!$C$2:$C$5</c:f>
              <c:numCache>
                <c:formatCode>0.0</c:formatCode>
                <c:ptCount val="4"/>
                <c:pt idx="0">
                  <c:v>6.8</c:v>
                </c:pt>
                <c:pt idx="1">
                  <c:v>7.3</c:v>
                </c:pt>
                <c:pt idx="2">
                  <c:v>6.8</c:v>
                </c:pt>
                <c:pt idx="3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39-44AD-B403-DDB9FBF53D1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Właściciel prywatnej firmy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 formatCode="0.0">
                  <c:v>5.0999999999999996</c:v>
                </c:pt>
                <c:pt idx="1">
                  <c:v>4.3</c:v>
                </c:pt>
                <c:pt idx="2">
                  <c:v>7.3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D39-44AD-B403-DDB9FBF53D1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Rolnik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 formatCode="0.0">
                  <c:v>1.2</c:v>
                </c:pt>
                <c:pt idx="1">
                  <c:v>1.9</c:v>
                </c:pt>
                <c:pt idx="2">
                  <c:v>0.7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39-44AD-B403-DDB9FBF53D14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Emeryt/rencista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Arkusz1!$F$2:$F$5</c:f>
              <c:numCache>
                <c:formatCode>General</c:formatCode>
                <c:ptCount val="4"/>
                <c:pt idx="0" formatCode="0.0">
                  <c:v>9</c:v>
                </c:pt>
                <c:pt idx="1">
                  <c:v>0.4</c:v>
                </c:pt>
                <c:pt idx="2">
                  <c:v>3.9</c:v>
                </c:pt>
                <c:pt idx="3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D39-44AD-B403-DDB9FBF53D14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Student/uczeń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Arkusz1!$G$2:$G$5</c:f>
              <c:numCache>
                <c:formatCode>General</c:formatCode>
                <c:ptCount val="4"/>
                <c:pt idx="0">
                  <c:v>8.6999999999999993</c:v>
                </c:pt>
                <c:pt idx="1">
                  <c:v>16.7</c:v>
                </c:pt>
                <c:pt idx="2">
                  <c:v>1.5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39-44AD-B403-DDB9FBF53D14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Bezrobotny(a)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Arkusz1!$H$2:$H$5</c:f>
              <c:numCache>
                <c:formatCode>General</c:formatCode>
                <c:ptCount val="4"/>
                <c:pt idx="0">
                  <c:v>2.4</c:v>
                </c:pt>
                <c:pt idx="1">
                  <c:v>3.1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D39-44AD-B403-DDB9FBF53D14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Zajmujący(a) się domem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Arkusz1!$I$2:$I$5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5.3</c:v>
                </c:pt>
                <c:pt idx="2">
                  <c:v>4.9000000000000004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D39-44AD-B403-DDB9FBF53D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96820496"/>
        <c:axId val="96819712"/>
      </c:barChart>
      <c:valAx>
        <c:axId val="96819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6820496"/>
        <c:crosses val="autoZero"/>
        <c:crossBetween val="between"/>
      </c:valAx>
      <c:catAx>
        <c:axId val="96820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6819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67440069991252"/>
          <c:y val="0.68047437671810007"/>
          <c:w val="0.72666120734908135"/>
          <c:h val="0.31396765301337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28712817147861"/>
          <c:y val="0.22502154178152439"/>
          <c:w val="0.61237273075240595"/>
          <c:h val="0.396209599627879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 1400 zł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D7-40D5-82FF-276A47E7AD0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D7-40D5-82FF-276A47E7AD0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D7-40D5-82FF-276A47E7AD0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D7-40D5-82FF-276A47E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 formatCode="0.0">
                  <c:v>8.6</c:v>
                </c:pt>
                <c:pt idx="1">
                  <c:v>9.3000000000000007</c:v>
                </c:pt>
                <c:pt idx="2">
                  <c:v>6.6</c:v>
                </c:pt>
                <c:pt idx="3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D7-40D5-82FF-276A47E7AD0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1 401 - 2 000 zł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1D7-40D5-82FF-276A47E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Arkusz1!$C$2:$C$5</c:f>
              <c:numCache>
                <c:formatCode>0.0</c:formatCode>
                <c:ptCount val="4"/>
                <c:pt idx="0">
                  <c:v>13.3</c:v>
                </c:pt>
                <c:pt idx="1">
                  <c:v>13.1</c:v>
                </c:pt>
                <c:pt idx="2">
                  <c:v>10.5</c:v>
                </c:pt>
                <c:pt idx="3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D7-40D5-82FF-276A47E7AD0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2 001 - 3 000 zł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 formatCode="0.0">
                  <c:v>23.9</c:v>
                </c:pt>
                <c:pt idx="1">
                  <c:v>22.8</c:v>
                </c:pt>
                <c:pt idx="2">
                  <c:v>24</c:v>
                </c:pt>
                <c:pt idx="3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D7-40D5-82FF-276A47E7AD06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3 001 - 4 000 zł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 formatCode="0.0">
                  <c:v>15.2</c:v>
                </c:pt>
                <c:pt idx="1">
                  <c:v>14.1</c:v>
                </c:pt>
                <c:pt idx="2">
                  <c:v>15.9</c:v>
                </c:pt>
                <c:pt idx="3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D7-40D5-82FF-276A47E7AD06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4 001 - 5 000 zł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D7-40D5-82FF-276A47E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Arkusz1!$F$2:$F$5</c:f>
              <c:numCache>
                <c:formatCode>General</c:formatCode>
                <c:ptCount val="4"/>
                <c:pt idx="0" formatCode="0.0">
                  <c:v>7.9</c:v>
                </c:pt>
                <c:pt idx="1">
                  <c:v>7.1</c:v>
                </c:pt>
                <c:pt idx="2">
                  <c:v>9.6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1D7-40D5-82FF-276A47E7AD06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5 001 - 6 000 zł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Arkusz1!$G$2:$G$5</c:f>
              <c:numCache>
                <c:formatCode>General</c:formatCode>
                <c:ptCount val="4"/>
                <c:pt idx="0">
                  <c:v>7.1</c:v>
                </c:pt>
                <c:pt idx="1">
                  <c:v>5.8</c:v>
                </c:pt>
                <c:pt idx="2">
                  <c:v>10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1D7-40D5-82FF-276A47E7AD06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6 001 - 7 000 zł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Arkusz1!$H$2:$H$5</c:f>
              <c:numCache>
                <c:formatCode>General</c:formatCode>
                <c:ptCount val="4"/>
                <c:pt idx="0">
                  <c:v>2.1</c:v>
                </c:pt>
                <c:pt idx="1">
                  <c:v>1.8</c:v>
                </c:pt>
                <c:pt idx="2">
                  <c:v>3.1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1D7-40D5-82FF-276A47E7AD06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7 001 - 8 000 zł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Arkusz1!$I$2:$I$5</c:f>
              <c:numCache>
                <c:formatCode>General</c:formatCode>
                <c:ptCount val="4"/>
                <c:pt idx="0">
                  <c:v>1.4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1D7-40D5-82FF-276A47E7AD06}"/>
            </c:ext>
          </c:extLst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8 001 - 9 000 zł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Arkusz1!$J$2:$J$5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1.3</c:v>
                </c:pt>
                <c:pt idx="2">
                  <c:v>1.1000000000000001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1D7-40D5-82FF-276A47E7AD06}"/>
            </c:ext>
          </c:extLst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9 001 - 10 000 zł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Arkusz1!$K$2:$K$5</c:f>
              <c:numCache>
                <c:formatCode>General</c:formatCode>
                <c:ptCount val="4"/>
                <c:pt idx="0">
                  <c:v>0.8</c:v>
                </c:pt>
                <c:pt idx="1">
                  <c:v>0.4</c:v>
                </c:pt>
                <c:pt idx="2">
                  <c:v>1.3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1D7-40D5-82FF-276A47E7AD06}"/>
            </c:ext>
          </c:extLst>
        </c:ser>
        <c:ser>
          <c:idx val="10"/>
          <c:order val="10"/>
          <c:tx>
            <c:strRef>
              <c:f>Arkusz1!$L$1</c:f>
              <c:strCache>
                <c:ptCount val="1"/>
                <c:pt idx="0">
                  <c:v>ponad 10 000 zł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Arkusz1!$L$2:$L$5</c:f>
              <c:numCache>
                <c:formatCode>General</c:formatCode>
                <c:ptCount val="4"/>
                <c:pt idx="0">
                  <c:v>1.7</c:v>
                </c:pt>
                <c:pt idx="1">
                  <c:v>1.1000000000000001</c:v>
                </c:pt>
                <c:pt idx="2">
                  <c:v>2.8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1D7-40D5-82FF-276A47E7AD06}"/>
            </c:ext>
          </c:extLst>
        </c:ser>
        <c:ser>
          <c:idx val="11"/>
          <c:order val="11"/>
          <c:tx>
            <c:strRef>
              <c:f>Arkusz1!$M$1</c:f>
              <c:strCache>
                <c:ptCount val="1"/>
                <c:pt idx="0">
                  <c:v>Brak dochodów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1D7-40D5-82FF-276A47E7A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Arkusz1!$M$2:$M$5</c:f>
              <c:numCache>
                <c:formatCode>General</c:formatCode>
                <c:ptCount val="4"/>
                <c:pt idx="0">
                  <c:v>2.8</c:v>
                </c:pt>
                <c:pt idx="1">
                  <c:v>4.7</c:v>
                </c:pt>
                <c:pt idx="2">
                  <c:v>1.2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1D7-40D5-82FF-276A47E7AD06}"/>
            </c:ext>
          </c:extLst>
        </c:ser>
        <c:ser>
          <c:idx val="12"/>
          <c:order val="12"/>
          <c:tx>
            <c:strRef>
              <c:f>Arkusz1!$N$1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Arkusz1!$N$2:$N$5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6.8</c:v>
                </c:pt>
                <c:pt idx="2">
                  <c:v>4.3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1D7-40D5-82FF-276A47E7AD06}"/>
            </c:ext>
          </c:extLst>
        </c:ser>
        <c:ser>
          <c:idx val="13"/>
          <c:order val="13"/>
          <c:tx>
            <c:strRef>
              <c:f>Arkusz1!$O$1</c:f>
              <c:strCache>
                <c:ptCount val="1"/>
                <c:pt idx="0">
                  <c:v>Odmawiam odpowiedzi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TOTAL (N=1250)</c:v>
                </c:pt>
                <c:pt idx="1">
                  <c:v>poniżej 35 lat (N=603)</c:v>
                </c:pt>
                <c:pt idx="2">
                  <c:v>35-55 lat (N=459)</c:v>
                </c:pt>
                <c:pt idx="3">
                  <c:v>powyżej 55 lat (N=188)</c:v>
                </c:pt>
              </c:strCache>
            </c:strRef>
          </c:cat>
          <c:val>
            <c:numRef>
              <c:f>Arkusz1!$O$2:$O$5</c:f>
              <c:numCache>
                <c:formatCode>General</c:formatCode>
                <c:ptCount val="4"/>
                <c:pt idx="0">
                  <c:v>8.9</c:v>
                </c:pt>
                <c:pt idx="1">
                  <c:v>10.9</c:v>
                </c:pt>
                <c:pt idx="2">
                  <c:v>7.6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1D7-40D5-82FF-276A47E7AD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462453744"/>
        <c:axId val="462453352"/>
      </c:barChart>
      <c:valAx>
        <c:axId val="4624533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62453744"/>
        <c:crosses val="autoZero"/>
        <c:crossBetween val="between"/>
      </c:valAx>
      <c:catAx>
        <c:axId val="462453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2453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43747265966755"/>
          <c:y val="0.61994768969159031"/>
          <c:w val="0.74674308289588798"/>
          <c:h val="0.38005231030840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0059474502979"/>
          <c:y val="0"/>
          <c:w val="0.78302865047868753"/>
          <c:h val="0.74818232969851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TOTAL (N=1250)</c:v>
                </c:pt>
                <c:pt idx="2">
                  <c:v>poniżej 35 lat (N=603)</c:v>
                </c:pt>
                <c:pt idx="3">
                  <c:v>35-55 lat (N=459)</c:v>
                </c:pt>
                <c:pt idx="4">
                  <c:v>powyżej 55 lat (N=188)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 formatCode="###0.0">
                  <c:v>40.6</c:v>
                </c:pt>
                <c:pt idx="2" formatCode="_-* #\ ##0.0\ _z_ł_-;\-* #\ ##0.0\ _z_ł_-;_-* &quot;-&quot;??\ _z_ł_-;_-@_-">
                  <c:v>44.7</c:v>
                </c:pt>
                <c:pt idx="3" formatCode="_-* #\ ##0.0\ _z_ł_-;\-* #\ ##0.0\ _z_ł_-;_-* &quot;-&quot;??\ _z_ł_-;_-@_-">
                  <c:v>39.6</c:v>
                </c:pt>
                <c:pt idx="4" formatCode="_-* #\ ##0.0\ _z_ł_-;\-* #\ ##0.0\ _z_ł_-;_-* &quot;-&quot;??\ _z_ł_-;_-@_-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4-4B7B-BE86-918AA08F6836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TOTAL (N=1250)</c:v>
                </c:pt>
                <c:pt idx="2">
                  <c:v>poniżej 35 lat (N=603)</c:v>
                </c:pt>
                <c:pt idx="3">
                  <c:v>35-55 lat (N=459)</c:v>
                </c:pt>
                <c:pt idx="4">
                  <c:v>powyżej 55 lat (N=188)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 formatCode="###0.0">
                  <c:v>59.4</c:v>
                </c:pt>
                <c:pt idx="2">
                  <c:v>55.3</c:v>
                </c:pt>
                <c:pt idx="3">
                  <c:v>60.4</c:v>
                </c:pt>
                <c:pt idx="4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4-4B7B-BE86-918AA08F68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462770840"/>
        <c:axId val="462485888"/>
      </c:barChart>
      <c:catAx>
        <c:axId val="4627708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2485888"/>
        <c:crosses val="autoZero"/>
        <c:auto val="1"/>
        <c:lblAlgn val="ctr"/>
        <c:lblOffset val="100"/>
        <c:noMultiLvlLbl val="0"/>
      </c:catAx>
      <c:valAx>
        <c:axId val="462485888"/>
        <c:scaling>
          <c:orientation val="minMax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77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30901287553648"/>
          <c:y val="0.67682504664562237"/>
          <c:w val="0.83369098712446366"/>
          <c:h val="0.23299403165305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53584423191735"/>
          <c:y val="1.2283434941681491E-2"/>
          <c:w val="0.78302865047868753"/>
          <c:h val="0.74818232969851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Codziennie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C5-4D6B-802A-493F094F43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Arkusz1!$K$2:$K$6</c:f>
              <c:strCache>
                <c:ptCount val="5"/>
                <c:pt idx="0">
                  <c:v>TOTAL (N=507)</c:v>
                </c:pt>
                <c:pt idx="2">
                  <c:v>poniżej 35 lat (N=270)</c:v>
                </c:pt>
                <c:pt idx="3">
                  <c:v>35-55 lat (N=182)</c:v>
                </c:pt>
                <c:pt idx="4">
                  <c:v>powyżej 55 lat (N=55)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 formatCode="###0.0">
                  <c:v>9.6882870000000008</c:v>
                </c:pt>
                <c:pt idx="2" formatCode="###0.0">
                  <c:v>10.547370000000001</c:v>
                </c:pt>
                <c:pt idx="3" formatCode="_-* #,##0.0\ _z_ł_-;\-* #,##0.0\ _z_ł_-;_-* &quot;-&quot;??\ _z_ł_-;_-@_-">
                  <c:v>7.855753</c:v>
                </c:pt>
                <c:pt idx="4" formatCode="0.0">
                  <c:v>11.52698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5-4D6B-802A-493F094F4357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Kilka razy w tygodniu</c:v>
                </c:pt>
              </c:strCache>
            </c:strRef>
          </c:tx>
          <c:spPr>
            <a:solidFill>
              <a:schemeClr val="accent3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Arkusz1!$K$2:$K$6</c:f>
              <c:strCache>
                <c:ptCount val="5"/>
                <c:pt idx="0">
                  <c:v>TOTAL (N=507)</c:v>
                </c:pt>
                <c:pt idx="2">
                  <c:v>poniżej 35 lat (N=270)</c:v>
                </c:pt>
                <c:pt idx="3">
                  <c:v>35-55 lat (N=182)</c:v>
                </c:pt>
                <c:pt idx="4">
                  <c:v>powyżej 55 lat (N=55)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 formatCode="###0.0">
                  <c:v>8.6307939999999999</c:v>
                </c:pt>
                <c:pt idx="2" formatCode="###0.0">
                  <c:v>9.8726900000000004</c:v>
                </c:pt>
                <c:pt idx="3" formatCode="0.0">
                  <c:v>7.8741669999999999</c:v>
                </c:pt>
                <c:pt idx="4" formatCode="0.0">
                  <c:v>5.0538949999999998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C5-4D6B-802A-493F094F435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Raz w tygodniu</c:v>
                </c:pt>
              </c:strCache>
            </c:strRef>
          </c:tx>
          <c:spPr>
            <a:solidFill>
              <a:schemeClr val="accent3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Arkusz1!$K$2:$K$6</c:f>
              <c:strCache>
                <c:ptCount val="5"/>
                <c:pt idx="0">
                  <c:v>TOTAL (N=507)</c:v>
                </c:pt>
                <c:pt idx="2">
                  <c:v>poniżej 35 lat (N=270)</c:v>
                </c:pt>
                <c:pt idx="3">
                  <c:v>35-55 lat (N=182)</c:v>
                </c:pt>
                <c:pt idx="4">
                  <c:v>powyżej 55 lat (N=55)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 formatCode="###0.0">
                  <c:v>7.8375440000000003</c:v>
                </c:pt>
                <c:pt idx="2" formatCode="###0.0">
                  <c:v>8.2189940000000004</c:v>
                </c:pt>
                <c:pt idx="3" formatCode="0.0">
                  <c:v>7.4546330000000003</c:v>
                </c:pt>
                <c:pt idx="4" formatCode="0.0">
                  <c:v>7.2347619999999999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C5-4D6B-802A-493F094F435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Arkusz1!$K$2:$K$6</c:f>
              <c:strCache>
                <c:ptCount val="5"/>
                <c:pt idx="0">
                  <c:v>TOTAL (N=507)</c:v>
                </c:pt>
                <c:pt idx="2">
                  <c:v>poniżej 35 lat (N=270)</c:v>
                </c:pt>
                <c:pt idx="3">
                  <c:v>35-55 lat (N=182)</c:v>
                </c:pt>
                <c:pt idx="4">
                  <c:v>powyżej 55 lat (N=55)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 formatCode="###0.0">
                  <c:v>18.554569999999998</c:v>
                </c:pt>
                <c:pt idx="2" formatCode="###0.0">
                  <c:v>21.70421</c:v>
                </c:pt>
                <c:pt idx="3" formatCode="0.0">
                  <c:v>16.965389999999999</c:v>
                </c:pt>
                <c:pt idx="4" formatCode="0.0">
                  <c:v>8.3966399999999997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C5-4D6B-802A-493F094F4357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Arkusz1!$K$2:$K$6</c:f>
              <c:strCache>
                <c:ptCount val="5"/>
                <c:pt idx="0">
                  <c:v>TOTAL (N=507)</c:v>
                </c:pt>
                <c:pt idx="2">
                  <c:v>poniżej 35 lat (N=270)</c:v>
                </c:pt>
                <c:pt idx="3">
                  <c:v>35-55 lat (N=182)</c:v>
                </c:pt>
                <c:pt idx="4">
                  <c:v>powyżej 55 lat (N=55)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  <c:pt idx="0" formatCode="###0.0">
                  <c:v>14.02777</c:v>
                </c:pt>
                <c:pt idx="2" formatCode="###0.0">
                  <c:v>16.182009999999998</c:v>
                </c:pt>
                <c:pt idx="3" formatCode="0.0">
                  <c:v>12.91526</c:v>
                </c:pt>
                <c:pt idx="4" formatCode="0.0">
                  <c:v>7.1642950000000001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C5-4D6B-802A-493F094F4357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Kilka razy na kwartał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Arkusz1!$K$2:$K$6</c:f>
              <c:strCache>
                <c:ptCount val="5"/>
                <c:pt idx="0">
                  <c:v>TOTAL (N=507)</c:v>
                </c:pt>
                <c:pt idx="2">
                  <c:v>poniżej 35 lat (N=270)</c:v>
                </c:pt>
                <c:pt idx="3">
                  <c:v>35-55 lat (N=182)</c:v>
                </c:pt>
                <c:pt idx="4">
                  <c:v>powyżej 55 lat (N=55)</c:v>
                </c:pt>
              </c:strCache>
            </c:strRef>
          </c:cat>
          <c:val>
            <c:numRef>
              <c:f>Arkusz1!$G$2:$G$6</c:f>
              <c:numCache>
                <c:formatCode>General</c:formatCode>
                <c:ptCount val="5"/>
                <c:pt idx="0" formatCode="###0.0">
                  <c:v>16.259180000000001</c:v>
                </c:pt>
                <c:pt idx="2" formatCode="###0.0">
                  <c:v>15.944470000000001</c:v>
                </c:pt>
                <c:pt idx="3" formatCode="0.0">
                  <c:v>14.96815</c:v>
                </c:pt>
                <c:pt idx="4" formatCode="0.0">
                  <c:v>22.050699999999999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C5-4D6B-802A-493F094F4357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Raz na kwartał</c:v>
                </c:pt>
              </c:strCache>
            </c:strRef>
          </c:tx>
          <c:spPr>
            <a:solidFill>
              <a:schemeClr val="accent3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Arkusz1!$K$2:$K$6</c:f>
              <c:strCache>
                <c:ptCount val="5"/>
                <c:pt idx="0">
                  <c:v>TOTAL (N=507)</c:v>
                </c:pt>
                <c:pt idx="2">
                  <c:v>poniżej 35 lat (N=270)</c:v>
                </c:pt>
                <c:pt idx="3">
                  <c:v>35-55 lat (N=182)</c:v>
                </c:pt>
                <c:pt idx="4">
                  <c:v>powyżej 55 lat (N=55)</c:v>
                </c:pt>
              </c:strCache>
            </c:strRef>
          </c:cat>
          <c:val>
            <c:numRef>
              <c:f>Arkusz1!$H$2:$H$6</c:f>
              <c:numCache>
                <c:formatCode>General</c:formatCode>
                <c:ptCount val="5"/>
                <c:pt idx="0" formatCode="###0.0">
                  <c:v>6.414021</c:v>
                </c:pt>
                <c:pt idx="2" formatCode="###0.0">
                  <c:v>4.979387</c:v>
                </c:pt>
                <c:pt idx="3" formatCode="0.0">
                  <c:v>7.093483</c:v>
                </c:pt>
                <c:pt idx="4" formatCode="0.0">
                  <c:v>11.187139999999999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C5-4D6B-802A-493F094F4357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Kilka razy na pół roku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Arkusz1!$K$2:$K$6</c:f>
              <c:strCache>
                <c:ptCount val="5"/>
                <c:pt idx="0">
                  <c:v>TOTAL (N=507)</c:v>
                </c:pt>
                <c:pt idx="2">
                  <c:v>poniżej 35 lat (N=270)</c:v>
                </c:pt>
                <c:pt idx="3">
                  <c:v>35-55 lat (N=182)</c:v>
                </c:pt>
                <c:pt idx="4">
                  <c:v>powyżej 55 lat (N=55)</c:v>
                </c:pt>
              </c:strCache>
            </c:strRef>
          </c:cat>
          <c:val>
            <c:numRef>
              <c:f>Arkusz1!$I$2:$I$6</c:f>
              <c:numCache>
                <c:formatCode>General</c:formatCode>
                <c:ptCount val="5"/>
                <c:pt idx="0" formatCode="###0.0">
                  <c:v>3.641381</c:v>
                </c:pt>
                <c:pt idx="2" formatCode="###0.0">
                  <c:v>2.7606839999999999</c:v>
                </c:pt>
                <c:pt idx="3" formatCode="0.0">
                  <c:v>5.1136780000000002</c:v>
                </c:pt>
                <c:pt idx="4" formatCode="0.0">
                  <c:v>3.0951360000000001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C5-4D6B-802A-493F094F4357}"/>
            </c:ext>
          </c:extLst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Raz na pół roku</c:v>
                </c:pt>
              </c:strCache>
            </c:strRef>
          </c:tx>
          <c:spPr>
            <a:solidFill>
              <a:schemeClr val="accent3">
                <a:tint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Arkusz1!$K$2:$K$6</c:f>
              <c:strCache>
                <c:ptCount val="5"/>
                <c:pt idx="0">
                  <c:v>TOTAL (N=507)</c:v>
                </c:pt>
                <c:pt idx="2">
                  <c:v>poniżej 35 lat (N=270)</c:v>
                </c:pt>
                <c:pt idx="3">
                  <c:v>35-55 lat (N=182)</c:v>
                </c:pt>
                <c:pt idx="4">
                  <c:v>powyżej 55 lat (N=55)</c:v>
                </c:pt>
              </c:strCache>
            </c:strRef>
          </c:cat>
          <c:val>
            <c:numRef>
              <c:f>Arkusz1!$J$2:$J$6</c:f>
              <c:numCache>
                <c:formatCode>General</c:formatCode>
                <c:ptCount val="5"/>
                <c:pt idx="0" formatCode="###0.0">
                  <c:v>14.94645</c:v>
                </c:pt>
                <c:pt idx="2" formatCode="###0.0">
                  <c:v>9.7901819999999997</c:v>
                </c:pt>
                <c:pt idx="3" formatCode="0.0">
                  <c:v>19.75949</c:v>
                </c:pt>
                <c:pt idx="4" formatCode="0.0">
                  <c:v>24.29045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C5-4D6B-802A-493F094F43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62486672"/>
        <c:axId val="462487064"/>
      </c:barChart>
      <c:catAx>
        <c:axId val="462486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2487064"/>
        <c:crosses val="autoZero"/>
        <c:auto val="1"/>
        <c:lblAlgn val="ctr"/>
        <c:lblOffset val="100"/>
        <c:noMultiLvlLbl val="0"/>
      </c:catAx>
      <c:valAx>
        <c:axId val="462487064"/>
        <c:scaling>
          <c:orientation val="minMax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248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30901287553648"/>
          <c:y val="0.81306884937824775"/>
          <c:w val="0.83369098712446366"/>
          <c:h val="0.16850599820922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50255419545989"/>
          <c:y val="7.4722160062711696E-3"/>
          <c:w val="0.55979555261279457"/>
          <c:h val="0.9074518889109980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(N=507)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46-4CFF-997A-5A080B92335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46-4CFF-997A-5A080B92335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346-4CFF-997A-5A080B92335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346-4CFF-997A-5A080B92335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346-4CFF-997A-5A080B9233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Chiny</c:v>
                </c:pt>
                <c:pt idx="1">
                  <c:v>Niemcy</c:v>
                </c:pt>
                <c:pt idx="2">
                  <c:v>Wielka Brytania</c:v>
                </c:pt>
                <c:pt idx="3">
                  <c:v>USA</c:v>
                </c:pt>
                <c:pt idx="4">
                  <c:v>Czechy</c:v>
                </c:pt>
                <c:pt idx="5">
                  <c:v>Francja</c:v>
                </c:pt>
                <c:pt idx="6">
                  <c:v>Kanada</c:v>
                </c:pt>
                <c:pt idx="7">
                  <c:v>Szwecja</c:v>
                </c:pt>
                <c:pt idx="8">
                  <c:v>Norwegia</c:v>
                </c:pt>
                <c:pt idx="9">
                  <c:v>Inne. jakie?</c:v>
                </c:pt>
                <c:pt idx="10">
                  <c:v>Nie wiem</c:v>
                </c:pt>
              </c:strCache>
            </c:strRef>
          </c:cat>
          <c:val>
            <c:numRef>
              <c:f>Arkusz1!$B$2:$B$12</c:f>
              <c:numCache>
                <c:formatCode>_-* #\ ##0.0\ _z_ł_-;\-* #\ ##0.0\ _z_ł_-;_-* "-"??\ _z_ł_-;_-@_-</c:formatCode>
                <c:ptCount val="11"/>
                <c:pt idx="0">
                  <c:v>52.339190000000002</c:v>
                </c:pt>
                <c:pt idx="1">
                  <c:v>28.897780000000001</c:v>
                </c:pt>
                <c:pt idx="2">
                  <c:v>28.86157</c:v>
                </c:pt>
                <c:pt idx="3">
                  <c:v>20.056319999999999</c:v>
                </c:pt>
                <c:pt idx="4">
                  <c:v>9.4184490000000007</c:v>
                </c:pt>
                <c:pt idx="5">
                  <c:v>7.4116679999999997</c:v>
                </c:pt>
                <c:pt idx="6">
                  <c:v>5.7472200000000004</c:v>
                </c:pt>
                <c:pt idx="7">
                  <c:v>4.1435139999999997</c:v>
                </c:pt>
                <c:pt idx="8">
                  <c:v>3.6249690000000001</c:v>
                </c:pt>
                <c:pt idx="9">
                  <c:v>2.4043519999999998</c:v>
                </c:pt>
                <c:pt idx="10">
                  <c:v>3.5849630000000001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46-4CFF-997A-5A080B92335E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(N=270)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Chiny</c:v>
                </c:pt>
                <c:pt idx="1">
                  <c:v>Niemcy</c:v>
                </c:pt>
                <c:pt idx="2">
                  <c:v>Wielka Brytania</c:v>
                </c:pt>
                <c:pt idx="3">
                  <c:v>USA</c:v>
                </c:pt>
                <c:pt idx="4">
                  <c:v>Czechy</c:v>
                </c:pt>
                <c:pt idx="5">
                  <c:v>Francja</c:v>
                </c:pt>
                <c:pt idx="6">
                  <c:v>Kanada</c:v>
                </c:pt>
                <c:pt idx="7">
                  <c:v>Szwecja</c:v>
                </c:pt>
                <c:pt idx="8">
                  <c:v>Norwegia</c:v>
                </c:pt>
                <c:pt idx="9">
                  <c:v>Inne. jakie?</c:v>
                </c:pt>
                <c:pt idx="10">
                  <c:v>Nie wiem</c:v>
                </c:pt>
              </c:strCache>
            </c:strRef>
          </c:cat>
          <c:val>
            <c:numRef>
              <c:f>Arkusz1!$C$2:$C$12</c:f>
              <c:numCache>
                <c:formatCode>_-* #\ ##0.0\ _z_ł_-;\-* #\ ##0.0\ _z_ł_-;_-* "-"??\ _z_ł_-;_-@_-</c:formatCode>
                <c:ptCount val="11"/>
                <c:pt idx="0">
                  <c:v>57.064599999999999</c:v>
                </c:pt>
                <c:pt idx="1">
                  <c:v>21.383050000000001</c:v>
                </c:pt>
                <c:pt idx="2">
                  <c:v>26.978439999999999</c:v>
                </c:pt>
                <c:pt idx="3">
                  <c:v>22.34243</c:v>
                </c:pt>
                <c:pt idx="4">
                  <c:v>7.6698969999999997</c:v>
                </c:pt>
                <c:pt idx="5">
                  <c:v>6.8070940000000002</c:v>
                </c:pt>
                <c:pt idx="6">
                  <c:v>4.768097</c:v>
                </c:pt>
                <c:pt idx="7">
                  <c:v>4.3906049999999999</c:v>
                </c:pt>
                <c:pt idx="8">
                  <c:v>3.3623259999999999</c:v>
                </c:pt>
                <c:pt idx="9">
                  <c:v>2.122817</c:v>
                </c:pt>
                <c:pt idx="10">
                  <c:v>4.4192879999999999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46-4CFF-997A-5A080B92335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(N=182)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Chiny</c:v>
                </c:pt>
                <c:pt idx="1">
                  <c:v>Niemcy</c:v>
                </c:pt>
                <c:pt idx="2">
                  <c:v>Wielka Brytania</c:v>
                </c:pt>
                <c:pt idx="3">
                  <c:v>USA</c:v>
                </c:pt>
                <c:pt idx="4">
                  <c:v>Czechy</c:v>
                </c:pt>
                <c:pt idx="5">
                  <c:v>Francja</c:v>
                </c:pt>
                <c:pt idx="6">
                  <c:v>Kanada</c:v>
                </c:pt>
                <c:pt idx="7">
                  <c:v>Szwecja</c:v>
                </c:pt>
                <c:pt idx="8">
                  <c:v>Norwegia</c:v>
                </c:pt>
                <c:pt idx="9">
                  <c:v>Inne. jakie?</c:v>
                </c:pt>
                <c:pt idx="10">
                  <c:v>Nie wiem</c:v>
                </c:pt>
              </c:strCache>
            </c:strRef>
          </c:cat>
          <c:val>
            <c:numRef>
              <c:f>Arkusz1!$D$2:$D$12</c:f>
              <c:numCache>
                <c:formatCode>_-* #\ ##0.0\ _z_ł_-;\-* #\ ##0.0\ _z_ł_-;_-* "-"??\ _z_ł_-;_-@_-</c:formatCode>
                <c:ptCount val="11"/>
                <c:pt idx="0">
                  <c:v>51.038969999999999</c:v>
                </c:pt>
                <c:pt idx="1">
                  <c:v>37.106859999999998</c:v>
                </c:pt>
                <c:pt idx="2">
                  <c:v>29.691379999999999</c:v>
                </c:pt>
                <c:pt idx="3">
                  <c:v>18.99391</c:v>
                </c:pt>
                <c:pt idx="4">
                  <c:v>10.3888</c:v>
                </c:pt>
                <c:pt idx="5">
                  <c:v>6.6371060000000002</c:v>
                </c:pt>
                <c:pt idx="6">
                  <c:v>7.9359310000000001</c:v>
                </c:pt>
                <c:pt idx="7">
                  <c:v>3.142652</c:v>
                </c:pt>
                <c:pt idx="8">
                  <c:v>2.9757850000000001</c:v>
                </c:pt>
                <c:pt idx="9">
                  <c:v>3.5517979999999998</c:v>
                </c:pt>
                <c:pt idx="10">
                  <c:v>3.4354049999999998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46-4CFF-997A-5A080B92335E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(N=55)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Chiny</c:v>
                </c:pt>
                <c:pt idx="1">
                  <c:v>Niemcy</c:v>
                </c:pt>
                <c:pt idx="2">
                  <c:v>Wielka Brytania</c:v>
                </c:pt>
                <c:pt idx="3">
                  <c:v>USA</c:v>
                </c:pt>
                <c:pt idx="4">
                  <c:v>Czechy</c:v>
                </c:pt>
                <c:pt idx="5">
                  <c:v>Francja</c:v>
                </c:pt>
                <c:pt idx="6">
                  <c:v>Kanada</c:v>
                </c:pt>
                <c:pt idx="7">
                  <c:v>Szwecja</c:v>
                </c:pt>
                <c:pt idx="8">
                  <c:v>Norwegia</c:v>
                </c:pt>
                <c:pt idx="9">
                  <c:v>Inne. jakie?</c:v>
                </c:pt>
                <c:pt idx="10">
                  <c:v>Nie wiem</c:v>
                </c:pt>
              </c:strCache>
            </c:strRef>
          </c:cat>
          <c:val>
            <c:numRef>
              <c:f>Arkusz1!$E$2:$E$12</c:f>
              <c:numCache>
                <c:formatCode>_-* #\ ##0.0\ _z_ł_-;\-* #\ ##0.0\ _z_ł_-;_-* "-"??\ _z_ł_-;_-@_-</c:formatCode>
                <c:ptCount val="11"/>
                <c:pt idx="0">
                  <c:v>33.527830000000002</c:v>
                </c:pt>
                <c:pt idx="1">
                  <c:v>38.58</c:v>
                </c:pt>
                <c:pt idx="2">
                  <c:v>35.331389999999999</c:v>
                </c:pt>
                <c:pt idx="3">
                  <c:v>12.38336</c:v>
                </c:pt>
                <c:pt idx="4">
                  <c:v>14.76746</c:v>
                </c:pt>
                <c:pt idx="5">
                  <c:v>12.9183</c:v>
                </c:pt>
                <c:pt idx="6">
                  <c:v>3.321761</c:v>
                </c:pt>
                <c:pt idx="7">
                  <c:v>6.233276</c:v>
                </c:pt>
                <c:pt idx="8">
                  <c:v>7.047383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46-4CFF-997A-5A080B9233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08076824"/>
        <c:axId val="508077216"/>
      </c:barChart>
      <c:catAx>
        <c:axId val="508076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8077216"/>
        <c:crosses val="autoZero"/>
        <c:auto val="1"/>
        <c:lblAlgn val="ctr"/>
        <c:lblOffset val="100"/>
        <c:noMultiLvlLbl val="0"/>
      </c:catAx>
      <c:valAx>
        <c:axId val="508077216"/>
        <c:scaling>
          <c:orientation val="minMax"/>
          <c:max val="100"/>
          <c:min val="0"/>
        </c:scaling>
        <c:delete val="1"/>
        <c:axPos val="t"/>
        <c:numFmt formatCode="_-* #\ ##0.0\ _z_ł_-;\-* #\ ##0.0\ _z_ł_-;_-* &quot;-&quot;??\ _z_ł_-;_-@_-" sourceLinked="1"/>
        <c:majorTickMark val="out"/>
        <c:minorTickMark val="none"/>
        <c:tickLblPos val="nextTo"/>
        <c:crossAx val="50807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00495287158978"/>
          <c:y val="0.22155806882636594"/>
          <c:w val="0.20899504712841005"/>
          <c:h val="0.18472180900584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81740773489836"/>
          <c:y val="0"/>
          <c:w val="0.29960333258367428"/>
          <c:h val="0.99976101567038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(N=507)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C67-431F-B88E-112C77879B5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67-431F-B88E-112C77879B5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67-431F-B88E-112C77879B5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C67-431F-B88E-112C77879B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AliExpress</c:v>
                </c:pt>
                <c:pt idx="1">
                  <c:v>eBay</c:v>
                </c:pt>
                <c:pt idx="2">
                  <c:v>Zalando</c:v>
                </c:pt>
                <c:pt idx="3">
                  <c:v>Amazon</c:v>
                </c:pt>
                <c:pt idx="4">
                  <c:v>Alibaba</c:v>
                </c:pt>
                <c:pt idx="5">
                  <c:v>Wish</c:v>
                </c:pt>
              </c:strCache>
            </c:strRef>
          </c:cat>
          <c:val>
            <c:numRef>
              <c:f>Arkusz1!$B$2:$B$7</c:f>
              <c:numCache>
                <c:formatCode>_-* #\ ##0.0\ _z_ł_-;\-* #\ ##0.0\ _z_ł_-;_-* "-"??\ _z_ł_-;_-@_-</c:formatCode>
                <c:ptCount val="6"/>
                <c:pt idx="0">
                  <c:v>73.35378</c:v>
                </c:pt>
                <c:pt idx="1">
                  <c:v>66.0608</c:v>
                </c:pt>
                <c:pt idx="2">
                  <c:v>59.985469999999999</c:v>
                </c:pt>
                <c:pt idx="3">
                  <c:v>58.819020000000002</c:v>
                </c:pt>
                <c:pt idx="4">
                  <c:v>28.866980000000002</c:v>
                </c:pt>
                <c:pt idx="5">
                  <c:v>19.726590000000002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7-431F-B88E-112C77879B53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(N=270)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AliExpress</c:v>
                </c:pt>
                <c:pt idx="1">
                  <c:v>eBay</c:v>
                </c:pt>
                <c:pt idx="2">
                  <c:v>Zalando</c:v>
                </c:pt>
                <c:pt idx="3">
                  <c:v>Amazon</c:v>
                </c:pt>
                <c:pt idx="4">
                  <c:v>Alibaba</c:v>
                </c:pt>
                <c:pt idx="5">
                  <c:v>Wish</c:v>
                </c:pt>
              </c:strCache>
            </c:strRef>
          </c:cat>
          <c:val>
            <c:numRef>
              <c:f>Arkusz1!$C$2:$C$7</c:f>
              <c:numCache>
                <c:formatCode>_-* #\ ##0.0\ _z_ł_-;\-* #\ ##0.0\ _z_ł_-;_-* "-"??\ _z_ł_-;_-@_-</c:formatCode>
                <c:ptCount val="6"/>
                <c:pt idx="0">
                  <c:v>78.320160000000001</c:v>
                </c:pt>
                <c:pt idx="1">
                  <c:v>64.444050000000004</c:v>
                </c:pt>
                <c:pt idx="2">
                  <c:v>55.987340000000003</c:v>
                </c:pt>
                <c:pt idx="3">
                  <c:v>56.730620000000002</c:v>
                </c:pt>
                <c:pt idx="4">
                  <c:v>31.26352</c:v>
                </c:pt>
                <c:pt idx="5">
                  <c:v>21.064599999999999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67-431F-B88E-112C77879B5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(N=182)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AliExpress</c:v>
                </c:pt>
                <c:pt idx="1">
                  <c:v>eBay</c:v>
                </c:pt>
                <c:pt idx="2">
                  <c:v>Zalando</c:v>
                </c:pt>
                <c:pt idx="3">
                  <c:v>Amazon</c:v>
                </c:pt>
                <c:pt idx="4">
                  <c:v>Alibaba</c:v>
                </c:pt>
                <c:pt idx="5">
                  <c:v>Wish</c:v>
                </c:pt>
              </c:strCache>
            </c:strRef>
          </c:cat>
          <c:val>
            <c:numRef>
              <c:f>Arkusz1!$D$2:$D$7</c:f>
              <c:numCache>
                <c:formatCode>0.0</c:formatCode>
                <c:ptCount val="6"/>
                <c:pt idx="0">
                  <c:v>72.635300000000001</c:v>
                </c:pt>
                <c:pt idx="1">
                  <c:v>68.265280000000004</c:v>
                </c:pt>
                <c:pt idx="2">
                  <c:v>66.400630000000007</c:v>
                </c:pt>
                <c:pt idx="3">
                  <c:v>61.611510000000003</c:v>
                </c:pt>
                <c:pt idx="4">
                  <c:v>26.94153</c:v>
                </c:pt>
                <c:pt idx="5">
                  <c:v>21.16067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67-431F-B88E-112C77879B5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(N=55)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B4B-4C4F-8DF0-F1F7AA731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AliExpress</c:v>
                </c:pt>
                <c:pt idx="1">
                  <c:v>eBay</c:v>
                </c:pt>
                <c:pt idx="2">
                  <c:v>Zalando</c:v>
                </c:pt>
                <c:pt idx="3">
                  <c:v>Amazon</c:v>
                </c:pt>
                <c:pt idx="4">
                  <c:v>Alibaba</c:v>
                </c:pt>
                <c:pt idx="5">
                  <c:v>Wish</c:v>
                </c:pt>
              </c:strCache>
            </c:strRef>
          </c:cat>
          <c:val>
            <c:numRef>
              <c:f>Arkusz1!$E$2:$E$7</c:f>
              <c:numCache>
                <c:formatCode>0.0</c:formatCode>
                <c:ptCount val="6"/>
                <c:pt idx="0">
                  <c:v>51.448120000000003</c:v>
                </c:pt>
                <c:pt idx="1">
                  <c:v>66.699749999999995</c:v>
                </c:pt>
                <c:pt idx="2">
                  <c:v>58.390779999999999</c:v>
                </c:pt>
                <c:pt idx="3">
                  <c:v>59.825870000000002</c:v>
                </c:pt>
                <c:pt idx="4">
                  <c:v>23.497620000000001</c:v>
                </c:pt>
                <c:pt idx="5">
                  <c:v>8.4625260000000004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67-431F-B88E-112C77879B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08078000"/>
        <c:axId val="508078392"/>
      </c:barChart>
      <c:catAx>
        <c:axId val="508078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078392"/>
        <c:crosses val="autoZero"/>
        <c:auto val="1"/>
        <c:lblAlgn val="ctr"/>
        <c:lblOffset val="100"/>
        <c:noMultiLvlLbl val="0"/>
      </c:catAx>
      <c:valAx>
        <c:axId val="508078392"/>
        <c:scaling>
          <c:orientation val="minMax"/>
        </c:scaling>
        <c:delete val="1"/>
        <c:axPos val="t"/>
        <c:numFmt formatCode="_-* #\ ##0.0\ _z_ł_-;\-* #\ ##0.0\ _z_ł_-;_-* &quot;-&quot;??\ _z_ł_-;_-@_-" sourceLinked="1"/>
        <c:majorTickMark val="out"/>
        <c:minorTickMark val="none"/>
        <c:tickLblPos val="nextTo"/>
        <c:crossAx val="50807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81740773489836"/>
          <c:y val="0"/>
          <c:w val="0.29960333258367428"/>
          <c:h val="0.8187155092640957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(N=507)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Arkusz1!$A$8:$A$13</c:f>
              <c:strCache>
                <c:ptCount val="5"/>
                <c:pt idx="0">
                  <c:v>Etsy</c:v>
                </c:pt>
                <c:pt idx="1">
                  <c:v>Rakuten</c:v>
                </c:pt>
                <c:pt idx="2">
                  <c:v>Tmall</c:v>
                </c:pt>
                <c:pt idx="3">
                  <c:v>Inny. Jaki?</c:v>
                </c:pt>
                <c:pt idx="4">
                  <c:v>Nie znam żadnego z powyższych</c:v>
                </c:pt>
              </c:strCache>
            </c:strRef>
          </c:cat>
          <c:val>
            <c:numRef>
              <c:f>Arkusz1!$B$8:$B$13</c:f>
              <c:numCache>
                <c:formatCode>_-* #\ ##0.0\ _z_ł_-;\-* #\ ##0.0\ _z_ł_-;_-* "-"??\ _z_ł_-;_-@_-</c:formatCode>
                <c:ptCount val="6"/>
                <c:pt idx="0">
                  <c:v>7.8952059999999999</c:v>
                </c:pt>
                <c:pt idx="1">
                  <c:v>7.1421559999999999</c:v>
                </c:pt>
                <c:pt idx="2">
                  <c:v>5.2260460000000002</c:v>
                </c:pt>
                <c:pt idx="3">
                  <c:v>1.4522969999999999</c:v>
                </c:pt>
                <c:pt idx="4">
                  <c:v>1.2226509999999999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C0-4418-86A7-BB2EEA3AD36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(N=270)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Arkusz1!$A$8:$A$13</c:f>
              <c:strCache>
                <c:ptCount val="5"/>
                <c:pt idx="0">
                  <c:v>Etsy</c:v>
                </c:pt>
                <c:pt idx="1">
                  <c:v>Rakuten</c:v>
                </c:pt>
                <c:pt idx="2">
                  <c:v>Tmall</c:v>
                </c:pt>
                <c:pt idx="3">
                  <c:v>Inny. Jaki?</c:v>
                </c:pt>
                <c:pt idx="4">
                  <c:v>Nie znam żadnego z powyższych</c:v>
                </c:pt>
              </c:strCache>
            </c:strRef>
          </c:cat>
          <c:val>
            <c:numRef>
              <c:f>Arkusz1!$C$8:$C$13</c:f>
              <c:numCache>
                <c:formatCode>_-* #\ ##0.0\ _z_ł_-;\-* #\ ##0.0\ _z_ł_-;_-* "-"??\ _z_ł_-;_-@_-</c:formatCode>
                <c:ptCount val="6"/>
                <c:pt idx="0">
                  <c:v>9.6519899999999996</c:v>
                </c:pt>
                <c:pt idx="1">
                  <c:v>7.9001539999999997</c:v>
                </c:pt>
                <c:pt idx="2">
                  <c:v>6.4884890000000004</c:v>
                </c:pt>
                <c:pt idx="3">
                  <c:v>1.318443</c:v>
                </c:pt>
                <c:pt idx="4">
                  <c:v>1.070459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C0-4418-86A7-BB2EEA3AD36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(N=182)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Arkusz1!$A$8:$A$13</c:f>
              <c:strCache>
                <c:ptCount val="5"/>
                <c:pt idx="0">
                  <c:v>Etsy</c:v>
                </c:pt>
                <c:pt idx="1">
                  <c:v>Rakuten</c:v>
                </c:pt>
                <c:pt idx="2">
                  <c:v>Tmall</c:v>
                </c:pt>
                <c:pt idx="3">
                  <c:v>Inny. Jaki?</c:v>
                </c:pt>
                <c:pt idx="4">
                  <c:v>Nie znam żadnego z powyższych</c:v>
                </c:pt>
              </c:strCache>
            </c:strRef>
          </c:cat>
          <c:val>
            <c:numRef>
              <c:f>Arkusz1!$D$8:$D$13</c:f>
              <c:numCache>
                <c:formatCode>0.0</c:formatCode>
                <c:ptCount val="6"/>
                <c:pt idx="0">
                  <c:v>6.6199770000000004</c:v>
                </c:pt>
                <c:pt idx="1">
                  <c:v>7.6151530000000003</c:v>
                </c:pt>
                <c:pt idx="2">
                  <c:v>4.2998849999999997</c:v>
                </c:pt>
                <c:pt idx="3">
                  <c:v>1.0303850000000001</c:v>
                </c:pt>
                <c:pt idx="4">
                  <c:v>0.51402099999999995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C0-4418-86A7-BB2EEA3AD36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(N=55)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Arkusz1!$A$8:$A$13</c:f>
              <c:strCache>
                <c:ptCount val="5"/>
                <c:pt idx="0">
                  <c:v>Etsy</c:v>
                </c:pt>
                <c:pt idx="1">
                  <c:v>Rakuten</c:v>
                </c:pt>
                <c:pt idx="2">
                  <c:v>Tmall</c:v>
                </c:pt>
                <c:pt idx="3">
                  <c:v>Inny. Jaki?</c:v>
                </c:pt>
                <c:pt idx="4">
                  <c:v>Nie znam żadnego z powyższych</c:v>
                </c:pt>
              </c:strCache>
            </c:strRef>
          </c:cat>
          <c:val>
            <c:numRef>
              <c:f>Arkusz1!$E$8:$E$13</c:f>
              <c:numCache>
                <c:formatCode>0.0</c:formatCode>
                <c:ptCount val="6"/>
                <c:pt idx="0">
                  <c:v>3.5104099999999998</c:v>
                </c:pt>
                <c:pt idx="1">
                  <c:v>1.8791899999999999</c:v>
                </c:pt>
                <c:pt idx="2">
                  <c:v>2.1072639999999998</c:v>
                </c:pt>
                <c:pt idx="3">
                  <c:v>3.4965099999999998</c:v>
                </c:pt>
                <c:pt idx="4">
                  <c:v>4.3010929999999998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C0-4418-86A7-BB2EEA3AD3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11221448"/>
        <c:axId val="511221840"/>
      </c:barChart>
      <c:catAx>
        <c:axId val="511221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221840"/>
        <c:crosses val="autoZero"/>
        <c:auto val="1"/>
        <c:lblAlgn val="ctr"/>
        <c:lblOffset val="100"/>
        <c:noMultiLvlLbl val="0"/>
      </c:catAx>
      <c:valAx>
        <c:axId val="511221840"/>
        <c:scaling>
          <c:orientation val="minMax"/>
          <c:max val="100"/>
        </c:scaling>
        <c:delete val="1"/>
        <c:axPos val="t"/>
        <c:numFmt formatCode="_-* #\ ##0.0\ _z_ł_-;\-* #\ ##0.0\ _z_ł_-;_-* &quot;-&quot;??\ _z_ł_-;_-@_-" sourceLinked="1"/>
        <c:majorTickMark val="out"/>
        <c:minorTickMark val="none"/>
        <c:tickLblPos val="nextTo"/>
        <c:crossAx val="51122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81740773489836"/>
          <c:y val="0"/>
          <c:w val="0.29960333258367428"/>
          <c:h val="0.9074518889109980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(N=743)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FE-423B-8FF5-475FB2A2CD4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FE-423B-8FF5-475FB2A2CD4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FE-423B-8FF5-475FB2A2CD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 Niższe ceny</c:v>
                </c:pt>
                <c:pt idx="1">
                  <c:v> Tańsza lub bezpłatna dostawa</c:v>
                </c:pt>
                <c:pt idx="2">
                  <c:v> System płatności. który dobrze znam</c:v>
                </c:pt>
                <c:pt idx="3">
                  <c:v> Różne wersje językowe strony</c:v>
                </c:pt>
                <c:pt idx="4">
                  <c:v> Bardziej przejrzysty proces zwrotu towaru</c:v>
                </c:pt>
                <c:pt idx="5">
                  <c:v> Krótszy czas dostawy (max. do 14 dni)</c:v>
                </c:pt>
                <c:pt idx="6">
                  <c:v> Oferty dostosowane specjalnie dla mnie</c:v>
                </c:pt>
                <c:pt idx="7">
                  <c:v> Jeszcze większy wybór produktów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87.2</c:v>
                </c:pt>
                <c:pt idx="1">
                  <c:v>87</c:v>
                </c:pt>
                <c:pt idx="2">
                  <c:v>86.6</c:v>
                </c:pt>
                <c:pt idx="3">
                  <c:v>83.2</c:v>
                </c:pt>
                <c:pt idx="4">
                  <c:v>82.6</c:v>
                </c:pt>
                <c:pt idx="5">
                  <c:v>82</c:v>
                </c:pt>
                <c:pt idx="6">
                  <c:v>74.5</c:v>
                </c:pt>
                <c:pt idx="7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FE-423B-8FF5-475FB2A2CD4A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(N=333)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 Niższe ceny</c:v>
                </c:pt>
                <c:pt idx="1">
                  <c:v> Tańsza lub bezpłatna dostawa</c:v>
                </c:pt>
                <c:pt idx="2">
                  <c:v> System płatności. który dobrze znam</c:v>
                </c:pt>
                <c:pt idx="3">
                  <c:v> Różne wersje językowe strony</c:v>
                </c:pt>
                <c:pt idx="4">
                  <c:v> Bardziej przejrzysty proces zwrotu towaru</c:v>
                </c:pt>
                <c:pt idx="5">
                  <c:v> Krótszy czas dostawy (max. do 14 dni)</c:v>
                </c:pt>
                <c:pt idx="6">
                  <c:v> Oferty dostosowane specjalnie dla mnie</c:v>
                </c:pt>
                <c:pt idx="7">
                  <c:v> Jeszcze większy wybór produktów</c:v>
                </c:pt>
              </c:strCache>
            </c:strRef>
          </c:cat>
          <c:val>
            <c:numRef>
              <c:f>Arkusz1!$C$2:$C$9</c:f>
              <c:numCache>
                <c:formatCode>0.0</c:formatCode>
                <c:ptCount val="8"/>
                <c:pt idx="0">
                  <c:v>87.4</c:v>
                </c:pt>
                <c:pt idx="1">
                  <c:v>88.8</c:v>
                </c:pt>
                <c:pt idx="2">
                  <c:v>87.6</c:v>
                </c:pt>
                <c:pt idx="3">
                  <c:v>80.8</c:v>
                </c:pt>
                <c:pt idx="4">
                  <c:v>84.5</c:v>
                </c:pt>
                <c:pt idx="5">
                  <c:v>85.3</c:v>
                </c:pt>
                <c:pt idx="6">
                  <c:v>72.599999999999994</c:v>
                </c:pt>
                <c:pt idx="7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FE-423B-8FF5-475FB2A2CD4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(N=277)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 Niższe ceny</c:v>
                </c:pt>
                <c:pt idx="1">
                  <c:v> Tańsza lub bezpłatna dostawa</c:v>
                </c:pt>
                <c:pt idx="2">
                  <c:v> System płatności. który dobrze znam</c:v>
                </c:pt>
                <c:pt idx="3">
                  <c:v> Różne wersje językowe strony</c:v>
                </c:pt>
                <c:pt idx="4">
                  <c:v> Bardziej przejrzysty proces zwrotu towaru</c:v>
                </c:pt>
                <c:pt idx="5">
                  <c:v> Krótszy czas dostawy (max. do 14 dni)</c:v>
                </c:pt>
                <c:pt idx="6">
                  <c:v> Oferty dostosowane specjalnie dla mnie</c:v>
                </c:pt>
                <c:pt idx="7">
                  <c:v> Jeszcze większy wybór produktów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87.8</c:v>
                </c:pt>
                <c:pt idx="1">
                  <c:v>86.4</c:v>
                </c:pt>
                <c:pt idx="2">
                  <c:v>86.8</c:v>
                </c:pt>
                <c:pt idx="3">
                  <c:v>85.2</c:v>
                </c:pt>
                <c:pt idx="4">
                  <c:v>81.2</c:v>
                </c:pt>
                <c:pt idx="5">
                  <c:v>81.400000000000006</c:v>
                </c:pt>
                <c:pt idx="6">
                  <c:v>78.400000000000006</c:v>
                </c:pt>
                <c:pt idx="7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FE-423B-8FF5-475FB2A2CD4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(N=132)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 Niższe ceny</c:v>
                </c:pt>
                <c:pt idx="1">
                  <c:v> Tańsza lub bezpłatna dostawa</c:v>
                </c:pt>
                <c:pt idx="2">
                  <c:v> System płatności. który dobrze znam</c:v>
                </c:pt>
                <c:pt idx="3">
                  <c:v> Różne wersje językowe strony</c:v>
                </c:pt>
                <c:pt idx="4">
                  <c:v> Bardziej przejrzysty proces zwrotu towaru</c:v>
                </c:pt>
                <c:pt idx="5">
                  <c:v> Krótszy czas dostawy (max. do 14 dni)</c:v>
                </c:pt>
                <c:pt idx="6">
                  <c:v> Oferty dostosowane specjalnie dla mnie</c:v>
                </c:pt>
                <c:pt idx="7">
                  <c:v> Jeszcze większy wybór produktów</c:v>
                </c:pt>
              </c:strCache>
            </c:strRef>
          </c:cat>
          <c:val>
            <c:numRef>
              <c:f>Arkusz1!$E$2:$E$9</c:f>
              <c:numCache>
                <c:formatCode>General</c:formatCode>
                <c:ptCount val="8"/>
                <c:pt idx="0">
                  <c:v>85.2</c:v>
                </c:pt>
                <c:pt idx="1">
                  <c:v>83.6</c:v>
                </c:pt>
                <c:pt idx="2">
                  <c:v>83.6</c:v>
                </c:pt>
                <c:pt idx="3">
                  <c:v>85.2</c:v>
                </c:pt>
                <c:pt idx="4">
                  <c:v>80.5</c:v>
                </c:pt>
                <c:pt idx="5">
                  <c:v>74.900000000000006</c:v>
                </c:pt>
                <c:pt idx="6">
                  <c:v>71.2</c:v>
                </c:pt>
                <c:pt idx="7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FE-423B-8FF5-475FB2A2CD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11222624"/>
        <c:axId val="507995416"/>
      </c:barChart>
      <c:catAx>
        <c:axId val="511222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7995416"/>
        <c:crosses val="autoZero"/>
        <c:auto val="1"/>
        <c:lblAlgn val="ctr"/>
        <c:lblOffset val="100"/>
        <c:noMultiLvlLbl val="0"/>
      </c:catAx>
      <c:valAx>
        <c:axId val="50799541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51122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31262924052086"/>
          <c:y val="0.22155806882636594"/>
          <c:w val="0.16168737075947912"/>
          <c:h val="0.17684972149049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125000000000001E-2"/>
          <c:w val="1"/>
          <c:h val="0.48622908464566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TOTAL (N=507)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 Ubrania (odzież. buty. akcesoria. dodatki)</c:v>
                </c:pt>
                <c:pt idx="1">
                  <c:v> Drobna elektronika (telefony. tablety. konsole. aparaty. akcesoria)</c:v>
                </c:pt>
                <c:pt idx="2">
                  <c:v> Biżuteria (w tym zegarki)</c:v>
                </c:pt>
                <c:pt idx="3">
                  <c:v> Kosmetyki. perfumy</c:v>
                </c:pt>
                <c:pt idx="4">
                  <c:v> Zabawki i artykuły dziecięce (np. wózki. foteliki. stoliki)</c:v>
                </c:pt>
                <c:pt idx="5">
                  <c:v> Sprzęt RTV. komputery</c:v>
                </c:pt>
                <c:pt idx="6">
                  <c:v> Meble. wystrój wnętrz. dekoracje</c:v>
                </c:pt>
                <c:pt idx="7">
                  <c:v> Artykuły biurowe i szkolne</c:v>
                </c:pt>
                <c:pt idx="8">
                  <c:v> Gry i programy komputerowe. software. gry online</c:v>
                </c:pt>
                <c:pt idx="9">
                  <c:v> Filmy i muzyka (CD. DVD orazserwisymuzycznei VOD. np. Spotify. Netflix)</c:v>
                </c:pt>
              </c:strCache>
            </c:strRef>
          </c:cat>
          <c:val>
            <c:numRef>
              <c:f>Arkusz1!$B$2:$B$11</c:f>
              <c:numCache>
                <c:formatCode>###0.0</c:formatCode>
                <c:ptCount val="10"/>
                <c:pt idx="0">
                  <c:v>41.592440000000003</c:v>
                </c:pt>
                <c:pt idx="1">
                  <c:v>24.338229999999999</c:v>
                </c:pt>
                <c:pt idx="2">
                  <c:v>23.580200000000001</c:v>
                </c:pt>
                <c:pt idx="3">
                  <c:v>22.409780000000001</c:v>
                </c:pt>
                <c:pt idx="4">
                  <c:v>18.254000000000001</c:v>
                </c:pt>
                <c:pt idx="5">
                  <c:v>13.559670000000001</c:v>
                </c:pt>
                <c:pt idx="6">
                  <c:v>13.36429</c:v>
                </c:pt>
                <c:pt idx="7">
                  <c:v>12.385809999999999</c:v>
                </c:pt>
                <c:pt idx="8">
                  <c:v>11.61774</c:v>
                </c:pt>
                <c:pt idx="9">
                  <c:v>9.4979099999999992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F-4159-89B8-2A9A65019B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poniżej 35 lat (N=270)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 Ubrania (odzież. buty. akcesoria. dodatki)</c:v>
                </c:pt>
                <c:pt idx="1">
                  <c:v> Drobna elektronika (telefony. tablety. konsole. aparaty. akcesoria)</c:v>
                </c:pt>
                <c:pt idx="2">
                  <c:v> Biżuteria (w tym zegarki)</c:v>
                </c:pt>
                <c:pt idx="3">
                  <c:v> Kosmetyki. perfumy</c:v>
                </c:pt>
                <c:pt idx="4">
                  <c:v> Zabawki i artykuły dziecięce (np. wózki. foteliki. stoliki)</c:v>
                </c:pt>
                <c:pt idx="5">
                  <c:v> Sprzęt RTV. komputery</c:v>
                </c:pt>
                <c:pt idx="6">
                  <c:v> Meble. wystrój wnętrz. dekoracje</c:v>
                </c:pt>
                <c:pt idx="7">
                  <c:v> Artykuły biurowe i szkolne</c:v>
                </c:pt>
                <c:pt idx="8">
                  <c:v> Gry i programy komputerowe. software. gry online</c:v>
                </c:pt>
                <c:pt idx="9">
                  <c:v> Filmy i muzyka (CD. DVD orazserwisymuzycznei VOD. np. Spotify. Netflix)</c:v>
                </c:pt>
              </c:strCache>
            </c:strRef>
          </c:cat>
          <c:val>
            <c:numRef>
              <c:f>Arkusz1!$C$2:$C$11</c:f>
              <c:numCache>
                <c:formatCode>###0.0</c:formatCode>
                <c:ptCount val="10"/>
                <c:pt idx="0">
                  <c:v>45.407290000000003</c:v>
                </c:pt>
                <c:pt idx="1">
                  <c:v>22.679500000000001</c:v>
                </c:pt>
                <c:pt idx="2">
                  <c:v>28.537189999999999</c:v>
                </c:pt>
                <c:pt idx="3">
                  <c:v>21.297029999999999</c:v>
                </c:pt>
                <c:pt idx="4">
                  <c:v>20.726209999999998</c:v>
                </c:pt>
                <c:pt idx="5">
                  <c:v>12.89579</c:v>
                </c:pt>
                <c:pt idx="6">
                  <c:v>16.470389999999998</c:v>
                </c:pt>
                <c:pt idx="7">
                  <c:v>15.410170000000001</c:v>
                </c:pt>
                <c:pt idx="8">
                  <c:v>12.42807</c:v>
                </c:pt>
                <c:pt idx="9">
                  <c:v>9.4001079999999995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F-4159-89B8-2A9A65019B5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(N=182)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 Ubrania (odzież. buty. akcesoria. dodatki)</c:v>
                </c:pt>
                <c:pt idx="1">
                  <c:v> Drobna elektronika (telefony. tablety. konsole. aparaty. akcesoria)</c:v>
                </c:pt>
                <c:pt idx="2">
                  <c:v> Biżuteria (w tym zegarki)</c:v>
                </c:pt>
                <c:pt idx="3">
                  <c:v> Kosmetyki. perfumy</c:v>
                </c:pt>
                <c:pt idx="4">
                  <c:v> Zabawki i artykuły dziecięce (np. wózki. foteliki. stoliki)</c:v>
                </c:pt>
                <c:pt idx="5">
                  <c:v> Sprzęt RTV. komputery</c:v>
                </c:pt>
                <c:pt idx="6">
                  <c:v> Meble. wystrój wnętrz. dekoracje</c:v>
                </c:pt>
                <c:pt idx="7">
                  <c:v> Artykuły biurowe i szkolne</c:v>
                </c:pt>
                <c:pt idx="8">
                  <c:v> Gry i programy komputerowe. software. gry online</c:v>
                </c:pt>
                <c:pt idx="9">
                  <c:v> Filmy i muzyka (CD. DVD orazserwisymuzycznei VOD. np. Spotify. Netflix)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37.617609999999999</c:v>
                </c:pt>
                <c:pt idx="1">
                  <c:v>27.910170000000001</c:v>
                </c:pt>
                <c:pt idx="2">
                  <c:v>16.210419999999999</c:v>
                </c:pt>
                <c:pt idx="3">
                  <c:v>22.610430000000001</c:v>
                </c:pt>
                <c:pt idx="4">
                  <c:v>17.549389999999999</c:v>
                </c:pt>
                <c:pt idx="5">
                  <c:v>17.64256</c:v>
                </c:pt>
                <c:pt idx="6">
                  <c:v>9.1597570000000008</c:v>
                </c:pt>
                <c:pt idx="7">
                  <c:v>10.719250000000001</c:v>
                </c:pt>
                <c:pt idx="8">
                  <c:v>11.845599999999999</c:v>
                </c:pt>
                <c:pt idx="9">
                  <c:v>10.749079999999999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9F-4159-89B8-2A9A65019B5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(N=55)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 Ubrania (odzież. buty. akcesoria. dodatki)</c:v>
                </c:pt>
                <c:pt idx="1">
                  <c:v> Drobna elektronika (telefony. tablety. konsole. aparaty. akcesoria)</c:v>
                </c:pt>
                <c:pt idx="2">
                  <c:v> Biżuteria (w tym zegarki)</c:v>
                </c:pt>
                <c:pt idx="3">
                  <c:v> Kosmetyki. perfumy</c:v>
                </c:pt>
                <c:pt idx="4">
                  <c:v> Zabawki i artykuły dziecięce (np. wózki. foteliki. stoliki)</c:v>
                </c:pt>
                <c:pt idx="5">
                  <c:v> Sprzęt RTV. komputery</c:v>
                </c:pt>
                <c:pt idx="6">
                  <c:v> Meble. wystrój wnętrz. dekoracje</c:v>
                </c:pt>
                <c:pt idx="7">
                  <c:v> Artykuły biurowe i szkolne</c:v>
                </c:pt>
                <c:pt idx="8">
                  <c:v> Gry i programy komputerowe. software. gry online</c:v>
                </c:pt>
                <c:pt idx="9">
                  <c:v> Filmy i muzyka (CD. DVD orazserwisymuzycznei VOD. np. Spotify. Netflix)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36.042960000000001</c:v>
                </c:pt>
                <c:pt idx="1">
                  <c:v>20.677140000000001</c:v>
                </c:pt>
                <c:pt idx="2">
                  <c:v>23.633500000000002</c:v>
                </c:pt>
                <c:pt idx="3">
                  <c:v>27.187139999999999</c:v>
                </c:pt>
                <c:pt idx="4">
                  <c:v>8.4926670000000009</c:v>
                </c:pt>
                <c:pt idx="5">
                  <c:v>3.3530639999999998</c:v>
                </c:pt>
                <c:pt idx="6">
                  <c:v>12.035600000000001</c:v>
                </c:pt>
                <c:pt idx="7">
                  <c:v>3.0951360000000001</c:v>
                </c:pt>
                <c:pt idx="8">
                  <c:v>6.9066650000000003</c:v>
                </c:pt>
                <c:pt idx="9">
                  <c:v>5.8538439999999996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9F-4159-89B8-2A9A65019B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07996200"/>
        <c:axId val="507996592"/>
      </c:barChart>
      <c:catAx>
        <c:axId val="507996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7996592"/>
        <c:crosses val="autoZero"/>
        <c:auto val="1"/>
        <c:lblAlgn val="ctr"/>
        <c:lblOffset val="100"/>
        <c:noMultiLvlLbl val="0"/>
      </c:catAx>
      <c:valAx>
        <c:axId val="507996592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50799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22162249498641"/>
          <c:y val="0"/>
          <c:w val="0.29960333258367428"/>
          <c:h val="0.99976101567038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TOTAL (N=507)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5FE-4E37-ACB8-C2B4C76B3F1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FE-4E37-ACB8-C2B4C76B3F1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5FE-4E37-ACB8-C2B4C76B3F1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5FE-4E37-ACB8-C2B4C76B3F1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5FE-4E37-ACB8-C2B4C76B3F13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5FE-4E37-ACB8-C2B4C76B3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 Kartą płatniczą online. kredytową lub debetową</c:v>
                </c:pt>
                <c:pt idx="1">
                  <c:v> Szybkim przelewem internetowym za pośrednictwem operatora płatności. np. PayU -automatycznie wypełniane są wszystkie pola w formularzu przelewu</c:v>
                </c:pt>
                <c:pt idx="2">
                  <c:v> Tradycyjnym przelewem internetowym wykonywanym poprzez przejście na stronę banku, zalogowanie i ręczne uzupełnienie wszystkich pól w formularzu </c:v>
                </c:pt>
                <c:pt idx="3">
                  <c:v> Portfelem elektronicznym. np. PayPal. Skrill</c:v>
                </c:pt>
                <c:pt idx="4">
                  <c:v> Gotówką przy odbiorze przesyłki</c:v>
                </c:pt>
                <c:pt idx="5">
                  <c:v> Kartą przy odbiorze przesyłki</c:v>
                </c:pt>
                <c:pt idx="6">
                  <c:v> Inaczej. jak?</c:v>
                </c:pt>
              </c:strCache>
            </c:strRef>
          </c:cat>
          <c:val>
            <c:numRef>
              <c:f>Arkusz1!$B$2:$B$8</c:f>
              <c:numCache>
                <c:formatCode>_-* #,##0.0\ _z_ł_-;\-* #,##0.0\ _z_ł_-;_-* "-"??\ _z_ł_-;_-@_-</c:formatCode>
                <c:ptCount val="7"/>
                <c:pt idx="0">
                  <c:v>34.615549999999999</c:v>
                </c:pt>
                <c:pt idx="1">
                  <c:v>34.978870000000001</c:v>
                </c:pt>
                <c:pt idx="2">
                  <c:v>16.355789999999999</c:v>
                </c:pt>
                <c:pt idx="3">
                  <c:v>33.120690000000003</c:v>
                </c:pt>
                <c:pt idx="4">
                  <c:v>13.87749</c:v>
                </c:pt>
                <c:pt idx="5">
                  <c:v>10.683120000000001</c:v>
                </c:pt>
                <c:pt idx="6">
                  <c:v>0.364736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FE-4E37-ACB8-C2B4C76B3F13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poniżej 35 lat (N=270)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7A9-4F64-BAC1-323DA8392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 Kartą płatniczą online. kredytową lub debetową</c:v>
                </c:pt>
                <c:pt idx="1">
                  <c:v> Szybkim przelewem internetowym za pośrednictwem operatora płatności. np. PayU -automatycznie wypełniane są wszystkie pola w formularzu przelewu</c:v>
                </c:pt>
                <c:pt idx="2">
                  <c:v> Tradycyjnym przelewem internetowym wykonywanym poprzez przejście na stronę banku, zalogowanie i ręczne uzupełnienie wszystkich pól w formularzu </c:v>
                </c:pt>
                <c:pt idx="3">
                  <c:v> Portfelem elektronicznym. np. PayPal. Skrill</c:v>
                </c:pt>
                <c:pt idx="4">
                  <c:v> Gotówką przy odbiorze przesyłki</c:v>
                </c:pt>
                <c:pt idx="5">
                  <c:v> Kartą przy odbiorze przesyłki</c:v>
                </c:pt>
                <c:pt idx="6">
                  <c:v> Inaczej. jak?</c:v>
                </c:pt>
              </c:strCache>
            </c:strRef>
          </c:cat>
          <c:val>
            <c:numRef>
              <c:f>Arkusz1!$C$2:$C$8</c:f>
              <c:numCache>
                <c:formatCode>_-* #,##0.0\ _z_ł_-;\-* #,##0.0\ _z_ł_-;_-* "-"??\ _z_ł_-;_-@_-</c:formatCode>
                <c:ptCount val="7"/>
                <c:pt idx="0">
                  <c:v>32.055909999999997</c:v>
                </c:pt>
                <c:pt idx="1">
                  <c:v>36.20523</c:v>
                </c:pt>
                <c:pt idx="2">
                  <c:v>15.2096</c:v>
                </c:pt>
                <c:pt idx="3">
                  <c:v>29.13017</c:v>
                </c:pt>
                <c:pt idx="4">
                  <c:v>15.464040000000001</c:v>
                </c:pt>
                <c:pt idx="5">
                  <c:v>13.48138</c:v>
                </c:pt>
                <c:pt idx="6">
                  <c:v>0.32441500000000001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FE-4E37-ACB8-C2B4C76B3F1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35-55 lat (N=182)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7A9-4F64-BAC1-323DA8392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 Kartą płatniczą online. kredytową lub debetową</c:v>
                </c:pt>
                <c:pt idx="1">
                  <c:v> Szybkim przelewem internetowym za pośrednictwem operatora płatności. np. PayU -automatycznie wypełniane są wszystkie pola w formularzu przelewu</c:v>
                </c:pt>
                <c:pt idx="2">
                  <c:v> Tradycyjnym przelewem internetowym wykonywanym poprzez przejście na stronę banku, zalogowanie i ręczne uzupełnienie wszystkich pól w formularzu </c:v>
                </c:pt>
                <c:pt idx="3">
                  <c:v> Portfelem elektronicznym. np. PayPal. Skrill</c:v>
                </c:pt>
                <c:pt idx="4">
                  <c:v> Gotówką przy odbiorze przesyłki</c:v>
                </c:pt>
                <c:pt idx="5">
                  <c:v> Kartą przy odbiorze przesyłki</c:v>
                </c:pt>
                <c:pt idx="6">
                  <c:v> Inaczej. jak?</c:v>
                </c:pt>
              </c:strCache>
            </c:strRef>
          </c:cat>
          <c:val>
            <c:numRef>
              <c:f>Arkusz1!$D$2:$D$8</c:f>
              <c:numCache>
                <c:formatCode>0.0</c:formatCode>
                <c:ptCount val="7"/>
                <c:pt idx="0">
                  <c:v>36.754309999999997</c:v>
                </c:pt>
                <c:pt idx="1">
                  <c:v>37.841529999999999</c:v>
                </c:pt>
                <c:pt idx="2">
                  <c:v>15.17909</c:v>
                </c:pt>
                <c:pt idx="3">
                  <c:v>39.634180000000001</c:v>
                </c:pt>
                <c:pt idx="4">
                  <c:v>9.0621120000000008</c:v>
                </c:pt>
                <c:pt idx="5">
                  <c:v>7.3131409999999999</c:v>
                </c:pt>
                <c:pt idx="6">
                  <c:v>0.53525900000000004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FE-4E37-ACB8-C2B4C76B3F1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powyżej 55 lat (N=55)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 Kartą płatniczą online. kredytową lub debetową</c:v>
                </c:pt>
                <c:pt idx="1">
                  <c:v> Szybkim przelewem internetowym za pośrednictwem operatora płatności. np. PayU -automatycznie wypełniane są wszystkie pola w formularzu przelewu</c:v>
                </c:pt>
                <c:pt idx="2">
                  <c:v> Tradycyjnym przelewem internetowym wykonywanym poprzez przejście na stronę banku, zalogowanie i ręczne uzupełnienie wszystkich pól w formularzu </c:v>
                </c:pt>
                <c:pt idx="3">
                  <c:v> Portfelem elektronicznym. np. PayPal. Skrill</c:v>
                </c:pt>
                <c:pt idx="4">
                  <c:v> Gotówką przy odbiorze przesyłki</c:v>
                </c:pt>
                <c:pt idx="5">
                  <c:v> Kartą przy odbiorze przesyłki</c:v>
                </c:pt>
                <c:pt idx="6">
                  <c:v> Inaczej. jak?</c:v>
                </c:pt>
              </c:strCache>
            </c:strRef>
          </c:cat>
          <c:val>
            <c:numRef>
              <c:f>Arkusz1!$E$2:$E$8</c:f>
              <c:numCache>
                <c:formatCode>0.0</c:formatCode>
                <c:ptCount val="7"/>
                <c:pt idx="0">
                  <c:v>40.079239999999999</c:v>
                </c:pt>
                <c:pt idx="1">
                  <c:v>19.55395</c:v>
                </c:pt>
                <c:pt idx="2">
                  <c:v>25.834420000000001</c:v>
                </c:pt>
                <c:pt idx="3">
                  <c:v>31.164929999999998</c:v>
                </c:pt>
                <c:pt idx="4">
                  <c:v>21.987880000000001</c:v>
                </c:pt>
                <c:pt idx="5">
                  <c:v>8.1094799999999996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FE-4E37-ACB8-C2B4C76B3F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07996984"/>
        <c:axId val="274599616"/>
      </c:barChart>
      <c:catAx>
        <c:axId val="5079969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74599616"/>
        <c:crosses val="autoZero"/>
        <c:auto val="1"/>
        <c:lblAlgn val="ctr"/>
        <c:lblOffset val="100"/>
        <c:noMultiLvlLbl val="0"/>
      </c:catAx>
      <c:valAx>
        <c:axId val="274599616"/>
        <c:scaling>
          <c:orientation val="minMax"/>
        </c:scaling>
        <c:delete val="1"/>
        <c:axPos val="t"/>
        <c:numFmt formatCode="_-* #,##0.0\ _z_ł_-;\-* #,##0.0\ _z_ł_-;_-* &quot;-&quot;??\ _z_ł_-;_-@_-" sourceLinked="1"/>
        <c:majorTickMark val="out"/>
        <c:minorTickMark val="none"/>
        <c:tickLblPos val="nextTo"/>
        <c:crossAx val="50799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31262924052086"/>
          <c:y val="0.22155806882636594"/>
          <c:w val="0.16168737075947912"/>
          <c:h val="0.19599664380990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06D08-755F-4735-9729-F7EC1B11A618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81474-65B6-4D6D-BE97-F194ED62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7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81474-65B6-4D6D-BE97-F194ED627D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81474-65B6-4D6D-BE97-F194ED627D6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3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4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5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536103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think-cell Slide" r:id="rId4" imgW="399" imgH="399" progId="TCLayout.ActiveDocument.1">
                  <p:embed/>
                </p:oleObj>
              </mc:Choice>
              <mc:Fallback>
                <p:oleObj name="think-cell Slide" r:id="rId4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271463" y="3886512"/>
            <a:ext cx="7921897" cy="12319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sx="0" sy="0" rotWithShape="0">
                    <a:scrgbClr r="0" g="0" b="0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page</a:t>
            </a:r>
            <a:endParaRPr lang="en-IN" dirty="0"/>
          </a:p>
        </p:txBody>
      </p:sp>
      <p:cxnSp>
        <p:nvCxnSpPr>
          <p:cNvPr id="19" name="Straight Connector 18"/>
          <p:cNvCxnSpPr/>
          <p:nvPr userDrawn="1"/>
        </p:nvCxnSpPr>
        <p:spPr bwMode="gray">
          <a:xfrm>
            <a:off x="271463" y="5085184"/>
            <a:ext cx="9634537" cy="0"/>
          </a:xfrm>
          <a:prstGeom prst="line">
            <a:avLst/>
          </a:prstGeom>
          <a:ln w="3175">
            <a:solidFill>
              <a:schemeClr val="bg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sx="0" sy="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4"/>
          <p:cNvSpPr>
            <a:spLocks noGrp="1"/>
          </p:cNvSpPr>
          <p:nvPr>
            <p:ph type="body" sz="quarter" idx="12"/>
          </p:nvPr>
        </p:nvSpPr>
        <p:spPr bwMode="gray">
          <a:xfrm>
            <a:off x="270807" y="5126207"/>
            <a:ext cx="7931277" cy="330200"/>
          </a:xfrm>
          <a:prstGeom prst="rect">
            <a:avLst/>
          </a:prstGeom>
          <a:noFill/>
          <a:effectLst/>
          <a:extLst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3" descr="M:\Client\2015\naspers\20150816\payu_logo_gradient_cmyk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09" t="17621" r="15000" b="16960"/>
          <a:stretch/>
        </p:blipFill>
        <p:spPr bwMode="auto">
          <a:xfrm>
            <a:off x="7336419" y="620688"/>
            <a:ext cx="2010325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65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5377" y="2096816"/>
            <a:ext cx="4716236" cy="2248943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45378" y="4345757"/>
            <a:ext cx="4716236" cy="100866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442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ext box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56301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4" name="Text Placeholder 15"/>
          <p:cNvSpPr>
            <a:spLocks noGrp="1"/>
          </p:cNvSpPr>
          <p:nvPr>
            <p:ph idx="1"/>
          </p:nvPr>
        </p:nvSpPr>
        <p:spPr bwMode="gray">
          <a:xfrm>
            <a:off x="267815" y="1206499"/>
            <a:ext cx="9370372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IN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0460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53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box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33726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67816" y="102142"/>
            <a:ext cx="9372600" cy="7772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Text Placeholder 15"/>
          <p:cNvSpPr>
            <a:spLocks noGrp="1"/>
          </p:cNvSpPr>
          <p:nvPr>
            <p:ph idx="1"/>
          </p:nvPr>
        </p:nvSpPr>
        <p:spPr bwMode="gray">
          <a:xfrm>
            <a:off x="267815" y="1206499"/>
            <a:ext cx="4529168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IN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idx="10"/>
          </p:nvPr>
        </p:nvSpPr>
        <p:spPr bwMode="gray">
          <a:xfrm>
            <a:off x="5109019" y="1206499"/>
            <a:ext cx="4529168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IN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2240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d text box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82851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67815" y="1592073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105589" y="1592073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5105589" y="1196977"/>
            <a:ext cx="4528684" cy="360361"/>
          </a:xfrm>
        </p:spPr>
        <p:txBody>
          <a:bodyPr anchor="b">
            <a:normAutofit/>
          </a:bodyPr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67815" y="1196977"/>
            <a:ext cx="4528022" cy="360361"/>
          </a:xfrm>
        </p:spPr>
        <p:txBody>
          <a:bodyPr anchor="b">
            <a:normAutofit/>
          </a:bodyPr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50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d graoh box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44816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Text Placeholder 15"/>
          <p:cNvSpPr>
            <a:spLocks noGrp="1"/>
          </p:cNvSpPr>
          <p:nvPr>
            <p:ph idx="1"/>
          </p:nvPr>
        </p:nvSpPr>
        <p:spPr bwMode="gray">
          <a:xfrm>
            <a:off x="267815" y="1700809"/>
            <a:ext cx="4528023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 marL="146304" indent="-146304">
              <a:defRPr lang="en-US" sz="1400" dirty="0" smtClean="0">
                <a:solidFill>
                  <a:schemeClr val="tx1"/>
                </a:solidFill>
              </a:defRPr>
            </a:lvl2pPr>
            <a:lvl3pPr marL="356616" indent="-146304">
              <a:defRPr lang="en-US" sz="1400" dirty="0" smtClean="0">
                <a:solidFill>
                  <a:schemeClr val="tx1"/>
                </a:solidFill>
              </a:defRPr>
            </a:lvl3pPr>
            <a:lvl4pPr marL="566928" indent="-146304">
              <a:defRPr lang="en-IN" sz="14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777240" indent="-146304"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idx="10"/>
          </p:nvPr>
        </p:nvSpPr>
        <p:spPr bwMode="gray">
          <a:xfrm>
            <a:off x="5109019" y="1700809"/>
            <a:ext cx="4529168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 marL="146304" indent="-146304">
              <a:defRPr lang="en-US" sz="1400" dirty="0" smtClean="0">
                <a:solidFill>
                  <a:schemeClr val="tx1"/>
                </a:solidFill>
              </a:defRPr>
            </a:lvl2pPr>
            <a:lvl3pPr marL="356616" indent="-146304">
              <a:defRPr lang="en-US" sz="1400" dirty="0" smtClean="0">
                <a:solidFill>
                  <a:schemeClr val="tx1"/>
                </a:solidFill>
              </a:defRPr>
            </a:lvl3pPr>
            <a:lvl4pPr marL="566928" indent="-146304">
              <a:defRPr lang="en-IN" sz="14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777240" indent="-146304"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67815" y="1592072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105589" y="1592072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5105589" y="1196977"/>
            <a:ext cx="4528684" cy="360361"/>
          </a:xfrm>
        </p:spPr>
        <p:txBody>
          <a:bodyPr anchor="b">
            <a:normAutofit/>
          </a:bodyPr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67815" y="1196977"/>
            <a:ext cx="4528022" cy="360361"/>
          </a:xfrm>
        </p:spPr>
        <p:txBody>
          <a:bodyPr anchor="b">
            <a:normAutofit/>
          </a:bodyPr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 boxes with titl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0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6" name="Text Placeholder 15"/>
          <p:cNvSpPr>
            <a:spLocks noGrp="1"/>
          </p:cNvSpPr>
          <p:nvPr>
            <p:ph idx="1"/>
          </p:nvPr>
        </p:nvSpPr>
        <p:spPr bwMode="gray">
          <a:xfrm>
            <a:off x="267815" y="1700808"/>
            <a:ext cx="4528023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 marL="146304" indent="-146304">
              <a:defRPr lang="en-US" sz="1400" dirty="0" smtClean="0">
                <a:solidFill>
                  <a:schemeClr val="tx1"/>
                </a:solidFill>
              </a:defRPr>
            </a:lvl2pPr>
            <a:lvl3pPr marL="356616" indent="-146304">
              <a:defRPr lang="en-US" sz="1400" dirty="0" smtClean="0">
                <a:solidFill>
                  <a:schemeClr val="tx1"/>
                </a:solidFill>
              </a:defRPr>
            </a:lvl3pPr>
            <a:lvl4pPr marL="566928" indent="-146304">
              <a:defRPr lang="en-IN" sz="14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777240" indent="-146304"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idx="10"/>
          </p:nvPr>
        </p:nvSpPr>
        <p:spPr bwMode="gray">
          <a:xfrm>
            <a:off x="5109019" y="1700808"/>
            <a:ext cx="4529168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 marL="146304" indent="-146304">
              <a:defRPr lang="en-US" sz="1400" dirty="0" smtClean="0">
                <a:solidFill>
                  <a:schemeClr val="tx1"/>
                </a:solidFill>
              </a:defRPr>
            </a:lvl2pPr>
            <a:lvl3pPr marL="356616" indent="-146304">
              <a:defRPr lang="en-US" sz="1400" dirty="0" smtClean="0">
                <a:solidFill>
                  <a:schemeClr val="tx1"/>
                </a:solidFill>
              </a:defRPr>
            </a:lvl3pPr>
            <a:lvl4pPr marL="566928" indent="-146304">
              <a:defRPr lang="en-IN" sz="14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777240" indent="-146304"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67815" y="1592073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105589" y="1592073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5105589" y="1196977"/>
            <a:ext cx="4528684" cy="360361"/>
          </a:xfrm>
        </p:spPr>
        <p:txBody>
          <a:bodyPr anchor="b">
            <a:normAutofit/>
          </a:bodyPr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67815" y="1196977"/>
            <a:ext cx="4528022" cy="360361"/>
          </a:xfrm>
        </p:spPr>
        <p:txBody>
          <a:bodyPr anchor="b">
            <a:normAutofit/>
          </a:bodyPr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57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nderlined box titl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479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7815" y="1592073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05589" y="1592073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5105589" y="1196977"/>
            <a:ext cx="4528684" cy="360361"/>
          </a:xfrm>
        </p:spPr>
        <p:txBody>
          <a:bodyPr anchor="b">
            <a:normAutofit/>
          </a:bodyPr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67815" y="1196977"/>
            <a:ext cx="4528022" cy="360361"/>
          </a:xfrm>
        </p:spPr>
        <p:txBody>
          <a:bodyPr anchor="b">
            <a:normAutofit/>
          </a:bodyPr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590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quadra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6529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Text Placeholder 15"/>
          <p:cNvSpPr>
            <a:spLocks noGrp="1"/>
          </p:cNvSpPr>
          <p:nvPr>
            <p:ph idx="1"/>
          </p:nvPr>
        </p:nvSpPr>
        <p:spPr bwMode="gray">
          <a:xfrm>
            <a:off x="267815" y="1206501"/>
            <a:ext cx="4529168" cy="22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  <a:lvl2pPr>
              <a:defRPr lang="en-US" sz="1200" dirty="0" smtClean="0">
                <a:solidFill>
                  <a:schemeClr val="tx1"/>
                </a:solidFill>
              </a:defRPr>
            </a:lvl2pPr>
            <a:lvl3pPr>
              <a:defRPr lang="en-US" sz="1200" dirty="0" smtClean="0">
                <a:solidFill>
                  <a:schemeClr val="tx1"/>
                </a:solidFill>
              </a:defRPr>
            </a:lvl3pPr>
            <a:lvl4pPr>
              <a:defRPr lang="en-IN" sz="12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kumimoji="0" lang="en-IN" sz="1400" b="0" i="0" u="none" strike="noStrike" kern="1200" cap="none" spc="0" normalizeH="0" baseline="0" dirty="0">
                <a:ln>
                  <a:noFill/>
                </a:ln>
                <a:solidFill>
                  <a:srgbClr val="05266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idx="11"/>
          </p:nvPr>
        </p:nvSpPr>
        <p:spPr bwMode="gray">
          <a:xfrm>
            <a:off x="267815" y="3625799"/>
            <a:ext cx="4529168" cy="229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  <a:lvl2pPr>
              <a:defRPr lang="en-US" sz="1200" dirty="0" smtClean="0">
                <a:solidFill>
                  <a:schemeClr val="tx1"/>
                </a:solidFill>
              </a:defRPr>
            </a:lvl2pPr>
            <a:lvl3pPr>
              <a:defRPr lang="en-US" sz="1200" dirty="0" smtClean="0">
                <a:solidFill>
                  <a:schemeClr val="tx1"/>
                </a:solidFill>
              </a:defRPr>
            </a:lvl3pPr>
            <a:lvl4pPr>
              <a:defRPr lang="en-IN" sz="12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kumimoji="0" lang="en-IN" sz="1400" b="0" i="0" u="none" strike="noStrike" kern="1200" cap="none" spc="0" normalizeH="0" baseline="0" dirty="0">
                <a:ln>
                  <a:noFill/>
                </a:ln>
                <a:solidFill>
                  <a:srgbClr val="05266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idx="12"/>
          </p:nvPr>
        </p:nvSpPr>
        <p:spPr bwMode="gray">
          <a:xfrm>
            <a:off x="5109019" y="1206501"/>
            <a:ext cx="4529168" cy="22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  <a:lvl2pPr>
              <a:defRPr lang="en-US" sz="1200" dirty="0" smtClean="0">
                <a:solidFill>
                  <a:schemeClr val="tx1"/>
                </a:solidFill>
              </a:defRPr>
            </a:lvl2pPr>
            <a:lvl3pPr>
              <a:defRPr lang="en-US" sz="1200" dirty="0" smtClean="0">
                <a:solidFill>
                  <a:schemeClr val="tx1"/>
                </a:solidFill>
              </a:defRPr>
            </a:lvl3pPr>
            <a:lvl4pPr>
              <a:defRPr lang="en-IN" sz="12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kumimoji="0" lang="en-IN" sz="1400" b="0" i="0" u="none" strike="noStrike" kern="1200" cap="none" spc="0" normalizeH="0" baseline="0" dirty="0">
                <a:ln>
                  <a:noFill/>
                </a:ln>
                <a:solidFill>
                  <a:srgbClr val="05266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idx="13"/>
          </p:nvPr>
        </p:nvSpPr>
        <p:spPr bwMode="gray">
          <a:xfrm>
            <a:off x="5109019" y="3625799"/>
            <a:ext cx="4529168" cy="229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  <a:lvl2pPr>
              <a:defRPr lang="en-US" sz="1200" dirty="0" smtClean="0">
                <a:solidFill>
                  <a:schemeClr val="tx1"/>
                </a:solidFill>
              </a:defRPr>
            </a:lvl2pPr>
            <a:lvl3pPr>
              <a:defRPr lang="en-US" sz="1200" dirty="0" smtClean="0">
                <a:solidFill>
                  <a:schemeClr val="tx1"/>
                </a:solidFill>
              </a:defRPr>
            </a:lvl3pPr>
            <a:lvl4pPr>
              <a:defRPr lang="en-IN" sz="12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kumimoji="0" lang="en-IN" sz="1400" b="0" i="0" u="none" strike="noStrike" kern="1200" cap="none" spc="0" normalizeH="0" baseline="0" dirty="0">
                <a:ln>
                  <a:noFill/>
                </a:ln>
                <a:solidFill>
                  <a:srgbClr val="05266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432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oxes quadrant titl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29429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Text Placeholder 15"/>
          <p:cNvSpPr>
            <a:spLocks noGrp="1"/>
          </p:cNvSpPr>
          <p:nvPr>
            <p:ph idx="1"/>
          </p:nvPr>
        </p:nvSpPr>
        <p:spPr bwMode="gray">
          <a:xfrm>
            <a:off x="267815" y="1585369"/>
            <a:ext cx="4529168" cy="1872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  <a:lvl2pPr>
              <a:defRPr lang="en-US" sz="1200" dirty="0" smtClean="0">
                <a:solidFill>
                  <a:schemeClr val="tx1"/>
                </a:solidFill>
              </a:defRPr>
            </a:lvl2pPr>
            <a:lvl3pPr>
              <a:defRPr lang="en-US" sz="1200" dirty="0" smtClean="0">
                <a:solidFill>
                  <a:schemeClr val="tx1"/>
                </a:solidFill>
              </a:defRPr>
            </a:lvl3pPr>
            <a:lvl4pPr>
              <a:defRPr lang="en-IN" sz="12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kumimoji="0" lang="en-IN" sz="1400" b="0" i="0" u="none" strike="noStrike" kern="1200" cap="none" spc="0" normalizeH="0" baseline="0" dirty="0">
                <a:ln>
                  <a:noFill/>
                </a:ln>
                <a:solidFill>
                  <a:srgbClr val="05266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idx="11"/>
          </p:nvPr>
        </p:nvSpPr>
        <p:spPr bwMode="gray">
          <a:xfrm>
            <a:off x="267815" y="3987440"/>
            <a:ext cx="4529168" cy="193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  <a:lvl2pPr>
              <a:defRPr lang="en-US" sz="1200" dirty="0" smtClean="0">
                <a:solidFill>
                  <a:schemeClr val="tx1"/>
                </a:solidFill>
              </a:defRPr>
            </a:lvl2pPr>
            <a:lvl3pPr>
              <a:defRPr lang="en-US" sz="1200" dirty="0" smtClean="0">
                <a:solidFill>
                  <a:schemeClr val="tx1"/>
                </a:solidFill>
              </a:defRPr>
            </a:lvl3pPr>
            <a:lvl4pPr>
              <a:defRPr lang="en-IN" sz="12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kumimoji="0" lang="en-IN" sz="1400" b="0" i="0" u="none" strike="noStrike" kern="1200" cap="none" spc="0" normalizeH="0" baseline="0" dirty="0">
                <a:ln>
                  <a:noFill/>
                </a:ln>
                <a:solidFill>
                  <a:srgbClr val="05266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idx="12"/>
          </p:nvPr>
        </p:nvSpPr>
        <p:spPr bwMode="gray">
          <a:xfrm>
            <a:off x="5109019" y="1585369"/>
            <a:ext cx="4529168" cy="1872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  <a:lvl2pPr>
              <a:defRPr lang="en-US" sz="1200" dirty="0" smtClean="0">
                <a:solidFill>
                  <a:schemeClr val="tx1"/>
                </a:solidFill>
              </a:defRPr>
            </a:lvl2pPr>
            <a:lvl3pPr>
              <a:defRPr lang="en-US" sz="1200" dirty="0" smtClean="0">
                <a:solidFill>
                  <a:schemeClr val="tx1"/>
                </a:solidFill>
              </a:defRPr>
            </a:lvl3pPr>
            <a:lvl4pPr>
              <a:defRPr lang="en-IN" sz="12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kumimoji="0" lang="en-IN" sz="1400" b="0" i="0" u="none" strike="noStrike" kern="1200" cap="none" spc="0" normalizeH="0" baseline="0" dirty="0">
                <a:ln>
                  <a:noFill/>
                </a:ln>
                <a:solidFill>
                  <a:srgbClr val="05266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idx="13"/>
          </p:nvPr>
        </p:nvSpPr>
        <p:spPr bwMode="gray">
          <a:xfrm>
            <a:off x="5109019" y="3987440"/>
            <a:ext cx="4529168" cy="193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  <a:lvl2pPr>
              <a:defRPr lang="en-US" sz="1200" dirty="0" smtClean="0">
                <a:solidFill>
                  <a:schemeClr val="tx1"/>
                </a:solidFill>
              </a:defRPr>
            </a:lvl2pPr>
            <a:lvl3pPr>
              <a:defRPr lang="en-US" sz="1200" dirty="0" smtClean="0">
                <a:solidFill>
                  <a:schemeClr val="tx1"/>
                </a:solidFill>
              </a:defRPr>
            </a:lvl3pPr>
            <a:lvl4pPr>
              <a:defRPr lang="en-IN" sz="1200" dirty="0">
                <a:solidFill>
                  <a:schemeClr val="tx1"/>
                </a:solidFill>
              </a:defRPr>
            </a:lvl4pPr>
            <a:lvl5pPr marL="89376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kumimoji="0" lang="en-IN" sz="1400" b="0" i="0" u="none" strike="noStrike" kern="1200" cap="none" spc="0" normalizeH="0" baseline="0" dirty="0">
                <a:ln>
                  <a:noFill/>
                </a:ln>
                <a:solidFill>
                  <a:srgbClr val="05266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273690" y="1196977"/>
            <a:ext cx="4529168" cy="360361"/>
          </a:xfrm>
        </p:spPr>
        <p:txBody>
          <a:bodyPr anchor="b"/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5102352" y="1196977"/>
            <a:ext cx="4529168" cy="360361"/>
          </a:xfrm>
        </p:spPr>
        <p:txBody>
          <a:bodyPr anchor="b"/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67815" y="3597224"/>
            <a:ext cx="4529168" cy="361640"/>
          </a:xfrm>
        </p:spPr>
        <p:txBody>
          <a:bodyPr anchor="b">
            <a:normAutofit/>
          </a:bodyPr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5109020" y="3597224"/>
            <a:ext cx="4529168" cy="361640"/>
          </a:xfrm>
        </p:spPr>
        <p:txBody>
          <a:bodyPr anchor="b"/>
          <a:lstStyle>
            <a:lvl1pPr algn="ctr">
              <a:defRPr sz="1400" b="1"/>
            </a:lvl1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67815" y="1591846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67815" y="3973152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109020" y="1591846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109020" y="3973152"/>
            <a:ext cx="45291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5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Cover_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00307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2" name="Triangle"/>
          <p:cNvSpPr/>
          <p:nvPr userDrawn="1"/>
        </p:nvSpPr>
        <p:spPr>
          <a:xfrm>
            <a:off x="-7006" y="0"/>
            <a:ext cx="617920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6F7725">
                  <a:alpha val="90000"/>
                </a:srgbClr>
              </a:gs>
              <a:gs pos="100000">
                <a:srgbClr val="BCCF00">
                  <a:alpha val="80000"/>
                </a:srgbClr>
              </a:gs>
            </a:gsLst>
            <a:lin ang="5316574"/>
          </a:gradFill>
          <a:ln w="12700">
            <a:miter lim="400000"/>
          </a:ln>
        </p:spPr>
        <p:txBody>
          <a:bodyPr lIns="91436" tIns="91436" rIns="91436" bIns="91436" anchor="ctr"/>
          <a:lstStyle/>
          <a:p>
            <a:pPr>
              <a:defRPr>
                <a:solidFill>
                  <a:srgbClr val="13100D"/>
                </a:solidFill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87" t="10487" r="10487" b="10487"/>
          <a:stretch/>
        </p:blipFill>
        <p:spPr>
          <a:xfrm>
            <a:off x="118297" y="2941124"/>
            <a:ext cx="2015304" cy="106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91" y="4310062"/>
            <a:ext cx="3307025" cy="1631370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91" y="5941432"/>
            <a:ext cx="3307025" cy="79390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0677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quadra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1225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267815" y="1206501"/>
            <a:ext cx="4529168" cy="2222501"/>
          </a:xfrm>
        </p:spPr>
        <p:txBody>
          <a:bodyPr/>
          <a:lstStyle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5109020" y="1206501"/>
            <a:ext cx="4529168" cy="2222501"/>
          </a:xfrm>
        </p:spPr>
        <p:txBody>
          <a:bodyPr/>
          <a:lstStyle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67815" y="3619712"/>
            <a:ext cx="4529168" cy="2294509"/>
          </a:xfrm>
        </p:spPr>
        <p:txBody>
          <a:bodyPr/>
          <a:lstStyle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5109020" y="3619712"/>
            <a:ext cx="4529168" cy="2294509"/>
          </a:xfrm>
        </p:spPr>
        <p:txBody>
          <a:bodyPr/>
          <a:lstStyle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0639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columns 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25674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267815" y="1206499"/>
            <a:ext cx="2106232" cy="4709160"/>
          </a:xfrm>
        </p:spPr>
        <p:txBody>
          <a:bodyPr/>
          <a:lstStyle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2690268" y="1206499"/>
            <a:ext cx="2106232" cy="4709160"/>
          </a:xfrm>
        </p:spPr>
        <p:txBody>
          <a:bodyPr/>
          <a:lstStyle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5109020" y="1206499"/>
            <a:ext cx="2106232" cy="4709160"/>
          </a:xfrm>
        </p:spPr>
        <p:txBody>
          <a:bodyPr/>
          <a:lstStyle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7531955" y="1206499"/>
            <a:ext cx="2106232" cy="4709160"/>
          </a:xfrm>
        </p:spPr>
        <p:txBody>
          <a:bodyPr/>
          <a:lstStyle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97818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columns with plain titl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5417182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267815" y="1592797"/>
            <a:ext cx="2106232" cy="4322861"/>
          </a:xfrm>
        </p:spPr>
        <p:txBody>
          <a:bodyPr/>
          <a:lstStyle>
            <a:lvl2pPr marL="146304" indent="-146304">
              <a:defRPr sz="1400"/>
            </a:lvl2pPr>
            <a:lvl3pPr marL="356616" indent="-146304">
              <a:defRPr sz="1400"/>
            </a:lvl3pPr>
            <a:lvl4pPr marL="566928" indent="-146304">
              <a:defRPr sz="1400"/>
            </a:lvl4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2689196" y="1592797"/>
            <a:ext cx="2106232" cy="4322861"/>
          </a:xfrm>
        </p:spPr>
        <p:txBody>
          <a:bodyPr/>
          <a:lstStyle>
            <a:lvl2pPr marL="146304" indent="-146304">
              <a:defRPr sz="1400"/>
            </a:lvl2pPr>
            <a:lvl3pPr marL="356616" indent="-146304">
              <a:defRPr sz="1400"/>
            </a:lvl3pPr>
            <a:lvl4pPr marL="566928" indent="-146304">
              <a:defRPr sz="1400"/>
            </a:lvl4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5110577" y="1592797"/>
            <a:ext cx="2106232" cy="4322861"/>
          </a:xfrm>
        </p:spPr>
        <p:txBody>
          <a:bodyPr/>
          <a:lstStyle>
            <a:lvl2pPr marL="146304" indent="-146304">
              <a:defRPr sz="1400"/>
            </a:lvl2pPr>
            <a:lvl3pPr marL="356616" indent="-146304">
              <a:defRPr sz="1400"/>
            </a:lvl3pPr>
            <a:lvl4pPr marL="566928" indent="-146304">
              <a:defRPr sz="1400"/>
            </a:lvl4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7531957" y="1592797"/>
            <a:ext cx="2102317" cy="4322861"/>
          </a:xfrm>
        </p:spPr>
        <p:txBody>
          <a:bodyPr/>
          <a:lstStyle>
            <a:lvl2pPr marL="146304" indent="-146304">
              <a:defRPr sz="1400"/>
            </a:lvl2pPr>
            <a:lvl3pPr marL="356616" indent="-146304">
              <a:defRPr sz="1400"/>
            </a:lvl3pPr>
            <a:lvl4pPr marL="566928" indent="-146304">
              <a:defRPr sz="1400"/>
            </a:lvl4pPr>
            <a:lvl5pPr marL="893763" indent="-180975">
              <a:defRPr/>
            </a:lvl5pPr>
            <a:lvl6pPr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67815" y="1196977"/>
            <a:ext cx="2106232" cy="360361"/>
          </a:xfrm>
          <a:noFill/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400" b="1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2690268" y="1196977"/>
            <a:ext cx="2106232" cy="360361"/>
          </a:xfrm>
          <a:noFill/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400" b="1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109502" y="1196977"/>
            <a:ext cx="2106232" cy="360361"/>
          </a:xfrm>
          <a:noFill/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400" b="1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7528042" y="1196977"/>
            <a:ext cx="2106232" cy="360361"/>
          </a:xfrm>
          <a:noFill/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400" b="1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67815" y="1592073"/>
            <a:ext cx="210623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2687891" y="1592073"/>
            <a:ext cx="210623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107966" y="1592073"/>
            <a:ext cx="210623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528042" y="1592073"/>
            <a:ext cx="210623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95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rows with shaded titl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95872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2222698" y="1196978"/>
            <a:ext cx="7411576" cy="226771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222698" y="3668751"/>
            <a:ext cx="7411576" cy="226771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67815" y="1196978"/>
            <a:ext cx="1798864" cy="2267712"/>
          </a:xfrm>
          <a:prstGeom prst="roundRect">
            <a:avLst>
              <a:gd name="adj" fmla="val 6284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267815" y="3668751"/>
            <a:ext cx="1798864" cy="2267712"/>
          </a:xfrm>
          <a:prstGeom prst="roundRect">
            <a:avLst>
              <a:gd name="adj" fmla="val 6284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719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rows with shaded titl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342041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2222698" y="1196979"/>
            <a:ext cx="7411576" cy="148660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2222698" y="2826989"/>
            <a:ext cx="7411576" cy="148660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222698" y="4456999"/>
            <a:ext cx="7411576" cy="148660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67815" y="1196979"/>
            <a:ext cx="1798864" cy="1486601"/>
          </a:xfrm>
          <a:prstGeom prst="roundRect">
            <a:avLst>
              <a:gd name="adj" fmla="val 7604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267815" y="2826989"/>
            <a:ext cx="1798864" cy="1486601"/>
          </a:xfrm>
          <a:prstGeom prst="roundRect">
            <a:avLst>
              <a:gd name="adj" fmla="val 7604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267815" y="4456999"/>
            <a:ext cx="1798864" cy="1486601"/>
          </a:xfrm>
          <a:prstGeom prst="roundRect">
            <a:avLst>
              <a:gd name="adj" fmla="val 7604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669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rows with shaded titl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47499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2222698" y="1196979"/>
            <a:ext cx="7411576" cy="107037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2222698" y="2423043"/>
            <a:ext cx="7411576" cy="107037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222698" y="3649107"/>
            <a:ext cx="7411576" cy="107037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222698" y="4875171"/>
            <a:ext cx="7411576" cy="10798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67815" y="1196979"/>
            <a:ext cx="1798864" cy="1079895"/>
          </a:xfrm>
          <a:prstGeom prst="roundRect">
            <a:avLst>
              <a:gd name="adj" fmla="val 10468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267815" y="2419869"/>
            <a:ext cx="1798864" cy="1079895"/>
          </a:xfrm>
          <a:prstGeom prst="roundRect">
            <a:avLst>
              <a:gd name="adj" fmla="val 10468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267815" y="3642759"/>
            <a:ext cx="1798864" cy="1079895"/>
          </a:xfrm>
          <a:prstGeom prst="roundRect">
            <a:avLst>
              <a:gd name="adj" fmla="val 10468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267815" y="4865650"/>
            <a:ext cx="1798864" cy="1079895"/>
          </a:xfrm>
          <a:prstGeom prst="roundRect">
            <a:avLst>
              <a:gd name="adj" fmla="val 10468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300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row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1407892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267816" y="1206501"/>
            <a:ext cx="9366459" cy="1079895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267816" y="2429286"/>
            <a:ext cx="9366459" cy="1079895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67816" y="3652070"/>
            <a:ext cx="9366459" cy="1079895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67816" y="4874856"/>
            <a:ext cx="9366459" cy="1079895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893763" indent="-180975">
              <a:defRPr/>
            </a:lvl5pPr>
            <a:lvl6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47555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3855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 bwMode="auto">
          <a:xfrm>
            <a:off x="3175" y="764704"/>
            <a:ext cx="9097282" cy="36004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lIns="0" tIns="45720" rIns="0" bIns="45720" rtlCol="0" anchor="ctr">
            <a:normAutofit lnSpcReduction="10000"/>
          </a:bodyPr>
          <a:lstStyle/>
          <a:p>
            <a:pPr marL="234950" indent="-234950" algn="l" eaLnBrk="1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18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932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ront Cover_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64650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6"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2" name="Triangle"/>
          <p:cNvSpPr/>
          <p:nvPr userDrawn="1"/>
        </p:nvSpPr>
        <p:spPr>
          <a:xfrm>
            <a:off x="-7006" y="0"/>
            <a:ext cx="617920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6F7725">
                  <a:alpha val="90000"/>
                </a:srgbClr>
              </a:gs>
              <a:gs pos="100000">
                <a:srgbClr val="BCCF00">
                  <a:alpha val="80000"/>
                </a:srgbClr>
              </a:gs>
            </a:gsLst>
            <a:lin ang="5316574"/>
          </a:gradFill>
          <a:ln w="12700">
            <a:miter lim="400000"/>
          </a:ln>
        </p:spPr>
        <p:txBody>
          <a:bodyPr lIns="91436" tIns="91436" rIns="91436" bIns="91436" anchor="ctr"/>
          <a:lstStyle/>
          <a:p>
            <a:pPr>
              <a:defRPr>
                <a:solidFill>
                  <a:srgbClr val="13100D"/>
                </a:solidFill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87" t="10487" r="10487" b="10487"/>
          <a:stretch/>
        </p:blipFill>
        <p:spPr>
          <a:xfrm>
            <a:off x="118297" y="2941124"/>
            <a:ext cx="2015304" cy="106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91" y="4310062"/>
            <a:ext cx="3307025" cy="1631370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91" y="5941432"/>
            <a:ext cx="3307025" cy="79390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56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Front Cover_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86818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0"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"/>
            <a:ext cx="9906000" cy="6856275"/>
          </a:xfrm>
          <a:prstGeom prst="rect">
            <a:avLst/>
          </a:prstGeom>
        </p:spPr>
      </p:pic>
      <p:sp>
        <p:nvSpPr>
          <p:cNvPr id="12" name="Triangle"/>
          <p:cNvSpPr/>
          <p:nvPr userDrawn="1"/>
        </p:nvSpPr>
        <p:spPr>
          <a:xfrm>
            <a:off x="-7006" y="0"/>
            <a:ext cx="617920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6F7725">
                  <a:alpha val="90000"/>
                </a:srgbClr>
              </a:gs>
              <a:gs pos="100000">
                <a:srgbClr val="BCCF00">
                  <a:alpha val="80000"/>
                </a:srgbClr>
              </a:gs>
            </a:gsLst>
            <a:lin ang="5316574"/>
          </a:gradFill>
          <a:ln w="12700">
            <a:miter lim="400000"/>
          </a:ln>
        </p:spPr>
        <p:txBody>
          <a:bodyPr lIns="91436" tIns="91436" rIns="91436" bIns="91436" anchor="ctr"/>
          <a:lstStyle/>
          <a:p>
            <a:pPr>
              <a:defRPr>
                <a:solidFill>
                  <a:srgbClr val="13100D"/>
                </a:solidFill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87" t="10487" r="10487" b="10487"/>
          <a:stretch/>
        </p:blipFill>
        <p:spPr>
          <a:xfrm>
            <a:off x="118297" y="2941124"/>
            <a:ext cx="2015304" cy="106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91" y="4310062"/>
            <a:ext cx="3307025" cy="1631370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91" y="5941432"/>
            <a:ext cx="3307025" cy="79390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31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Front Cover_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3477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5"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shutterstock_272443670.jpg" descr="shutterstock_272443670.jpg"/>
          <p:cNvPicPr>
            <a:picLocks noChangeAspect="1"/>
          </p:cNvPicPr>
          <p:nvPr userDrawn="1"/>
        </p:nvPicPr>
        <p:blipFill rotWithShape="1">
          <a:blip r:embed="rId6">
            <a:extLst/>
          </a:blip>
          <a:srcRect l="205" r="2154"/>
          <a:stretch/>
        </p:blipFill>
        <p:spPr>
          <a:xfrm flipH="1">
            <a:off x="-2" y="1"/>
            <a:ext cx="103632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riangle"/>
          <p:cNvSpPr/>
          <p:nvPr userDrawn="1"/>
        </p:nvSpPr>
        <p:spPr>
          <a:xfrm>
            <a:off x="-7006" y="0"/>
            <a:ext cx="617920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6F7725">
                  <a:alpha val="90000"/>
                </a:srgbClr>
              </a:gs>
              <a:gs pos="100000">
                <a:srgbClr val="BCCF00">
                  <a:alpha val="80000"/>
                </a:srgbClr>
              </a:gs>
            </a:gsLst>
            <a:lin ang="5316574"/>
          </a:gradFill>
          <a:ln w="12700">
            <a:miter lim="400000"/>
          </a:ln>
        </p:spPr>
        <p:txBody>
          <a:bodyPr lIns="91436" tIns="91436" rIns="91436" bIns="91436" anchor="ctr"/>
          <a:lstStyle/>
          <a:p>
            <a:pPr>
              <a:defRPr>
                <a:solidFill>
                  <a:srgbClr val="13100D"/>
                </a:solidFill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87" t="10487" r="10487" b="10487"/>
          <a:stretch/>
        </p:blipFill>
        <p:spPr>
          <a:xfrm>
            <a:off x="118297" y="2941124"/>
            <a:ext cx="2015304" cy="106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91" y="4310062"/>
            <a:ext cx="3307025" cy="1631370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91" y="5941432"/>
            <a:ext cx="3307025" cy="79390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78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90151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shutterstock_272443670.jpg" descr="shutterstock_272443670.jpg"/>
          <p:cNvPicPr>
            <a:picLocks noChangeAspect="1"/>
          </p:cNvPicPr>
          <p:nvPr userDrawn="1"/>
        </p:nvPicPr>
        <p:blipFill rotWithShape="1">
          <a:blip r:embed="rId6">
            <a:extLst/>
          </a:blip>
          <a:srcRect l="4513" r="2154"/>
          <a:stretch/>
        </p:blipFill>
        <p:spPr>
          <a:xfrm flipH="1">
            <a:off x="-4" y="1"/>
            <a:ext cx="9906003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ounded Rectangle 7"/>
          <p:cNvSpPr/>
          <p:nvPr userDrawn="1"/>
        </p:nvSpPr>
        <p:spPr>
          <a:xfrm>
            <a:off x="-19830" y="2514600"/>
            <a:ext cx="4431176" cy="4343400"/>
          </a:xfrm>
          <a:prstGeom prst="round1Rect">
            <a:avLst>
              <a:gd name="adj" fmla="val 13158"/>
            </a:avLst>
          </a:prstGeom>
          <a:gradFill>
            <a:gsLst>
              <a:gs pos="0">
                <a:srgbClr val="6F7725">
                  <a:alpha val="90000"/>
                </a:srgbClr>
              </a:gs>
              <a:gs pos="100000">
                <a:srgbClr val="BCCF00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2" y="2720336"/>
            <a:ext cx="2550193" cy="1348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91" y="4068762"/>
            <a:ext cx="3307025" cy="1631370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91" y="5700132"/>
            <a:ext cx="3307025" cy="7939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06450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shutterstock_272443670.jpg" descr="shutterstock_272443670.jpg"/>
          <p:cNvPicPr>
            <a:picLocks noChangeAspect="1"/>
          </p:cNvPicPr>
          <p:nvPr userDrawn="1"/>
        </p:nvPicPr>
        <p:blipFill rotWithShape="1">
          <a:blip r:embed="rId6">
            <a:extLst/>
          </a:blip>
          <a:srcRect l="4513" r="2154"/>
          <a:stretch/>
        </p:blipFill>
        <p:spPr>
          <a:xfrm flipH="1">
            <a:off x="-4" y="1"/>
            <a:ext cx="9906003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3795623"/>
            <a:ext cx="9902952" cy="1781666"/>
          </a:xfrm>
          <a:prstGeom prst="rect">
            <a:avLst/>
          </a:prstGeom>
          <a:gradFill>
            <a:gsLst>
              <a:gs pos="0">
                <a:srgbClr val="6F7725">
                  <a:alpha val="90000"/>
                </a:srgbClr>
              </a:gs>
              <a:gs pos="100000">
                <a:srgbClr val="BCCF00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3795623"/>
            <a:ext cx="2245393" cy="1187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3" y="3886512"/>
            <a:ext cx="7921897" cy="1231900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807" y="5126206"/>
            <a:ext cx="7931277" cy="3302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0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5377" y="2096816"/>
            <a:ext cx="4716236" cy="2248943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45378" y="4345757"/>
            <a:ext cx="4716236" cy="100866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525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0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5377" y="2096816"/>
            <a:ext cx="4716236" cy="2248943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45378" y="4345757"/>
            <a:ext cx="4716236" cy="100866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879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1280163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think-cell Slide" r:id="rId31" imgW="479" imgH="478" progId="TCLayout.ActiveDocument.1">
                  <p:embed/>
                </p:oleObj>
              </mc:Choice>
              <mc:Fallback>
                <p:oleObj name="think-cell Slide" r:id="rId31" imgW="479" imgH="4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Top Corners Rounded 3"/>
          <p:cNvSpPr/>
          <p:nvPr userDrawn="1"/>
        </p:nvSpPr>
        <p:spPr>
          <a:xfrm rot="16200000">
            <a:off x="9641976" y="6503809"/>
            <a:ext cx="244474" cy="2879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EB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815" y="102142"/>
            <a:ext cx="9180983" cy="77724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815" y="1206498"/>
            <a:ext cx="9370372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3" descr="M:\Client\2015\naspers\20150816\payu_logo_gradient_cmyk.png"/>
          <p:cNvPicPr>
            <a:picLocks noChangeAspect="1" noChangeArrowheads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7800" y="6513742"/>
            <a:ext cx="526188" cy="2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gray">
          <a:xfrm>
            <a:off x="9699453" y="6570827"/>
            <a:ext cx="1570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F140CDE2-46E4-4E9A-A052-5E0AA249EF7D}" type="slidenum">
              <a:rPr lang="en-GB" sz="1000" i="1" smtClean="0">
                <a:solidFill>
                  <a:schemeClr val="bg1"/>
                </a:solidFill>
                <a:latin typeface="+mn-lt"/>
                <a:cs typeface="Helvetica" panose="020B0604020202020204" pitchFamily="34" charset="0"/>
              </a:rPr>
              <a:pPr algn="ctr"/>
              <a:t>‹#›</a:t>
            </a:fld>
            <a:endParaRPr lang="en-GB" sz="1000" i="1" dirty="0">
              <a:solidFill>
                <a:schemeClr val="bg1"/>
              </a:solidFill>
              <a:latin typeface="+mn-lt"/>
              <a:cs typeface="Helvetica" panose="020B0604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541812" y="133351"/>
            <a:ext cx="364188" cy="419099"/>
            <a:chOff x="9541812" y="133351"/>
            <a:chExt cx="364188" cy="419099"/>
          </a:xfrm>
        </p:grpSpPr>
        <p:grpSp>
          <p:nvGrpSpPr>
            <p:cNvPr id="11" name="Group 10"/>
            <p:cNvGrpSpPr/>
            <p:nvPr/>
          </p:nvGrpSpPr>
          <p:grpSpPr>
            <a:xfrm>
              <a:off x="9541812" y="133351"/>
              <a:ext cx="332821" cy="419099"/>
              <a:chOff x="9419665" y="76201"/>
              <a:chExt cx="431155" cy="542924"/>
            </a:xfrm>
          </p:grpSpPr>
          <p:sp>
            <p:nvSpPr>
              <p:cNvPr id="14" name="Rectangle: Rounded Corners 5"/>
              <p:cNvSpPr/>
              <p:nvPr/>
            </p:nvSpPr>
            <p:spPr>
              <a:xfrm>
                <a:off x="9419665" y="384128"/>
                <a:ext cx="226894" cy="234997"/>
              </a:xfrm>
              <a:prstGeom prst="roundRect">
                <a:avLst/>
              </a:prstGeom>
              <a:solidFill>
                <a:srgbClr val="BCCF03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: Rounded Corners 8"/>
              <p:cNvSpPr/>
              <p:nvPr/>
            </p:nvSpPr>
            <p:spPr>
              <a:xfrm>
                <a:off x="9670869" y="181544"/>
                <a:ext cx="179951" cy="186377"/>
              </a:xfrm>
              <a:prstGeom prst="roundRect">
                <a:avLst/>
              </a:prstGeom>
              <a:solidFill>
                <a:srgbClr val="BCCF03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: Rounded Corners 9"/>
              <p:cNvSpPr/>
              <p:nvPr/>
            </p:nvSpPr>
            <p:spPr>
              <a:xfrm>
                <a:off x="9541215" y="76201"/>
                <a:ext cx="125183" cy="129654"/>
              </a:xfrm>
              <a:prstGeom prst="roundRect">
                <a:avLst/>
              </a:prstGeom>
              <a:solidFill>
                <a:srgbClr val="BCCF03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Rectangle: Top Corners Rounded 13"/>
            <p:cNvSpPr/>
            <p:nvPr/>
          </p:nvSpPr>
          <p:spPr>
            <a:xfrm rot="5400000">
              <a:off x="9790272" y="258133"/>
              <a:ext cx="141921" cy="56195"/>
            </a:xfrm>
            <a:prstGeom prst="round2SameRect">
              <a:avLst/>
            </a:prstGeom>
            <a:solidFill>
              <a:srgbClr val="7CB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829800" y="133351"/>
              <a:ext cx="76200" cy="419099"/>
            </a:xfrm>
            <a:prstGeom prst="rect">
              <a:avLst/>
            </a:prstGeom>
            <a:solidFill>
              <a:srgbClr val="BCCF0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684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701" r:id="rId3"/>
    <p:sldLayoutId id="2147483702" r:id="rId4"/>
    <p:sldLayoutId id="2147483700" r:id="rId5"/>
    <p:sldLayoutId id="2147483685" r:id="rId6"/>
    <p:sldLayoutId id="2147483661" r:id="rId7"/>
    <p:sldLayoutId id="2147483689" r:id="rId8"/>
    <p:sldLayoutId id="2147483690" r:id="rId9"/>
    <p:sldLayoutId id="2147483691" r:id="rId10"/>
    <p:sldLayoutId id="2147483664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80" r:id="rId23"/>
    <p:sldLayoutId id="2147483681" r:id="rId24"/>
    <p:sldLayoutId id="2147483682" r:id="rId25"/>
    <p:sldLayoutId id="2147483683" r:id="rId26"/>
    <p:sldLayoutId id="2147483684" r:id="rId27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spcBef>
          <a:spcPts val="400"/>
        </a:spcBef>
        <a:buClr>
          <a:schemeClr val="bg2"/>
        </a:buClr>
        <a:buFont typeface="Wingdings" panose="05000000000000000000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spcBef>
          <a:spcPts val="400"/>
        </a:spcBef>
        <a:buClr>
          <a:schemeClr val="bg2"/>
        </a:buClr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16.xml"/><Relationship Id="rId7" Type="http://schemas.openxmlformats.org/officeDocument/2006/relationships/image" Target="../media/image1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hart" Target="../charts/chart17.xml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image" Target="../media/image19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entury Gothic" panose="020B0502020202020204" pitchFamily="34" charset="0"/>
              </a:rPr>
              <a:t>Zakupy Polaków w zagranicznych sklepach internetowych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2245" y="4953312"/>
            <a:ext cx="7931277" cy="330200"/>
          </a:xfrm>
        </p:spPr>
        <p:txBody>
          <a:bodyPr/>
          <a:lstStyle/>
          <a:p>
            <a:r>
              <a:rPr lang="pl-PL" sz="1400" dirty="0">
                <a:latin typeface="Century Gothic" panose="020B0502020202020204" pitchFamily="34" charset="0"/>
              </a:rPr>
              <a:t>Badanie Cross-</a:t>
            </a:r>
            <a:r>
              <a:rPr lang="pl-PL" sz="1400" dirty="0" err="1">
                <a:latin typeface="Century Gothic" panose="020B0502020202020204" pitchFamily="34" charset="0"/>
              </a:rPr>
              <a:t>Border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eCommerce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</a:p>
          <a:p>
            <a:r>
              <a:rPr lang="pl-PL" sz="1400" dirty="0">
                <a:latin typeface="Century Gothic" panose="020B0502020202020204" pitchFamily="34" charset="0"/>
              </a:rPr>
              <a:t>Październik 2017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8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8BC5B-BCA7-4E9A-9482-5B4C18FC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Powody zagranicznych zakupów internetowych 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E8E369-4D79-45D7-9B06-D92577AA3396}"/>
              </a:ext>
            </a:extLst>
          </p:cNvPr>
          <p:cNvSpPr txBox="1"/>
          <p:nvPr/>
        </p:nvSpPr>
        <p:spPr>
          <a:xfrm>
            <a:off x="102681" y="952006"/>
            <a:ext cx="866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Co sprawia, że decydujesz się na zakupy przez </a:t>
            </a:r>
            <a:r>
              <a:rPr lang="pl-PL" sz="1200" b="1" dirty="0" err="1">
                <a:latin typeface="Century Gothic" panose="020B0502020202020204" pitchFamily="34" charset="0"/>
              </a:rPr>
              <a:t>internet</a:t>
            </a:r>
            <a:r>
              <a:rPr lang="pl-PL" sz="1200" b="1" dirty="0">
                <a:latin typeface="Century Gothic" panose="020B0502020202020204" pitchFamily="34" charset="0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Jak duże znaczenie mają dla ciebie poniższe cechy:  </a:t>
            </a:r>
          </a:p>
        </p:txBody>
      </p:sp>
      <p:sp>
        <p:nvSpPr>
          <p:cNvPr id="5" name="pole tekstowe 5">
            <a:extLst>
              <a:ext uri="{FF2B5EF4-FFF2-40B4-BE49-F238E27FC236}">
                <a16:creationId xmlns:a16="http://schemas.microsoft.com/office/drawing/2014/main" id="{1BF271E2-FC46-44F3-A7BE-7229280B0BEE}"/>
              </a:ext>
            </a:extLst>
          </p:cNvPr>
          <p:cNvSpPr txBox="1"/>
          <p:nvPr/>
        </p:nvSpPr>
        <p:spPr>
          <a:xfrm>
            <a:off x="129720" y="5932036"/>
            <a:ext cx="82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chemeClr val="accent6">
                    <a:lumMod val="10000"/>
                  </a:schemeClr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Możliwość wybrania kilku odpowiedzi </a:t>
            </a:r>
          </a:p>
          <a:p>
            <a:r>
              <a:rPr lang="pl-PL" b="1" dirty="0">
                <a:solidFill>
                  <a:schemeClr val="accent6">
                    <a:lumMod val="10000"/>
                  </a:schemeClr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Pytanie o najważniejszy argument zadawane osobom, które w poprzednim pytaniu wybrały dla co najmniej jednej kategorii odpowiedź „duże znaczenie” lub „bardzo duże znaczenie”</a:t>
            </a:r>
          </a:p>
          <a:p>
            <a:r>
              <a:rPr lang="pl-PL" b="1" dirty="0">
                <a:solidFill>
                  <a:schemeClr val="accent6">
                    <a:lumMod val="10000"/>
                  </a:schemeClr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51B08E2-03B0-4961-94C6-12B8C441E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37147"/>
              </p:ext>
            </p:extLst>
          </p:nvPr>
        </p:nvGraphicFramePr>
        <p:xfrm>
          <a:off x="936433" y="1598336"/>
          <a:ext cx="7700792" cy="3906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47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 (N=507)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CBB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Poniżej 35 lat (N=270)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36-55 lat (N=182)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l-PL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Powyżej 55</a:t>
                      </a:r>
                      <a:r>
                        <a:rPr lang="pl-PL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lat (N=55)</a:t>
                      </a:r>
                      <a:endParaRPr lang="pl-PL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479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>
                          <a:solidFill>
                            <a:srgbClr val="7CBB2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81%</a:t>
                      </a:r>
                      <a:r>
                        <a:rPr lang="pl-PL" sz="1800" b="1" kern="1200" baseline="0" dirty="0">
                          <a:solidFill>
                            <a:srgbClr val="7CBB2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Dostępne są produkty. których nie można kupić w Polsce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Dostępne są produkty. których nie można kupić w Polsce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85%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Dostępne są produkty. których nie można kupić w Polsce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>
                          <a:solidFill>
                            <a:schemeClr val="accent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79%</a:t>
                      </a:r>
                      <a:r>
                        <a:rPr lang="pl-PL" sz="1800" b="1" kern="1200" baseline="0" dirty="0">
                          <a:solidFill>
                            <a:schemeClr val="accent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Dostępne są produkty. których nie można kupić w Polsce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4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rgbClr val="7CBB2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76%</a:t>
                      </a:r>
                      <a:r>
                        <a:rPr lang="pl-PL" sz="1800" b="1" kern="1200" baseline="0" dirty="0">
                          <a:solidFill>
                            <a:srgbClr val="7CBB2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Ceny produktów są  niższe (bardziej atrakcyjne) niż w polskich sklepach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74%</a:t>
                      </a:r>
                      <a:r>
                        <a:rPr lang="pl-PL" sz="18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Ceny produktów są  niższe (bardziej atrakcyjne) niż w polskich sklepach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81%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Wybór produktów jest większy niż w polskich sklepach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accent4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accent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77%</a:t>
                      </a:r>
                      <a:r>
                        <a:rPr lang="pl-PL" sz="1800" b="1" kern="1200" baseline="0" dirty="0">
                          <a:solidFill>
                            <a:schemeClr val="accent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b="1" kern="1200" dirty="0">
                          <a:solidFill>
                            <a:schemeClr val="accent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Produkty </a:t>
                      </a:r>
                      <a:r>
                        <a:rPr lang="pl-PL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premium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są tam tańsze niż w Polsce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1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rgbClr val="7CBB2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76%</a:t>
                      </a:r>
                      <a:r>
                        <a:rPr lang="pl-PL" sz="2800" b="1" kern="1200" baseline="0" dirty="0">
                          <a:solidFill>
                            <a:srgbClr val="7CBB2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Wybór produktów jest większy niż w polskich sklepach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kern="1200" dirty="0">
                        <a:solidFill>
                          <a:srgbClr val="BCCF03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74%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Wybór produktów jest większy niż w polskich sklepach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accent5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</a:t>
                      </a:r>
                      <a:r>
                        <a:rPr lang="pl-PL" sz="2800" kern="1200" baseline="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Ceny produktów są  niższe (bardziej atrakcyjne) niż w polskich sklepach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>
                        <a:solidFill>
                          <a:schemeClr val="accent4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accent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72%</a:t>
                      </a:r>
                      <a:r>
                        <a:rPr lang="pl-PL" sz="2800" b="1" kern="1200" baseline="0" dirty="0">
                          <a:solidFill>
                            <a:schemeClr val="accent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Ceny produktów są  niższe (bardziej atrakcyjne) niż w polskich sklepach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Pięciokąt 9">
            <a:extLst>
              <a:ext uri="{FF2B5EF4-FFF2-40B4-BE49-F238E27FC236}">
                <a16:creationId xmlns:a16="http://schemas.microsoft.com/office/drawing/2014/main" id="{23C661D6-A660-4057-BAE4-6C23462EC42A}"/>
              </a:ext>
            </a:extLst>
          </p:cNvPr>
          <p:cNvSpPr/>
          <p:nvPr/>
        </p:nvSpPr>
        <p:spPr>
          <a:xfrm rot="5400000" flipH="1">
            <a:off x="3693366" y="3955541"/>
            <a:ext cx="739756" cy="85535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dirty="0"/>
              <a:t>Dla 35% </a:t>
            </a:r>
            <a:r>
              <a:rPr lang="pl-PL" sz="800" dirty="0"/>
              <a:t>najważniejszy</a:t>
            </a:r>
          </a:p>
          <a:p>
            <a:pPr algn="ctr"/>
            <a:r>
              <a:rPr lang="pl-PL" sz="800" dirty="0"/>
              <a:t>(N=256)</a:t>
            </a:r>
          </a:p>
        </p:txBody>
      </p:sp>
      <p:sp>
        <p:nvSpPr>
          <p:cNvPr id="8" name="Pięciokąt 10">
            <a:extLst>
              <a:ext uri="{FF2B5EF4-FFF2-40B4-BE49-F238E27FC236}">
                <a16:creationId xmlns:a16="http://schemas.microsoft.com/office/drawing/2014/main" id="{5DD3A570-D267-4A64-9F51-C2BB701DFF23}"/>
              </a:ext>
            </a:extLst>
          </p:cNvPr>
          <p:cNvSpPr/>
          <p:nvPr/>
        </p:nvSpPr>
        <p:spPr>
          <a:xfrm rot="5400000" flipH="1">
            <a:off x="5672874" y="5253073"/>
            <a:ext cx="739756" cy="85535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dirty="0"/>
              <a:t>Dla 46% </a:t>
            </a:r>
            <a:r>
              <a:rPr lang="pl-PL" sz="800" dirty="0"/>
              <a:t>najważniejszy</a:t>
            </a:r>
          </a:p>
          <a:p>
            <a:pPr algn="ctr"/>
            <a:r>
              <a:rPr lang="pl-PL" sz="800" dirty="0"/>
              <a:t>(N=167)</a:t>
            </a:r>
          </a:p>
        </p:txBody>
      </p:sp>
      <p:sp>
        <p:nvSpPr>
          <p:cNvPr id="9" name="Pięciokąt 12">
            <a:extLst>
              <a:ext uri="{FF2B5EF4-FFF2-40B4-BE49-F238E27FC236}">
                <a16:creationId xmlns:a16="http://schemas.microsoft.com/office/drawing/2014/main" id="{E8312116-A938-4AD6-BF54-7A5A15DD264F}"/>
              </a:ext>
            </a:extLst>
          </p:cNvPr>
          <p:cNvSpPr/>
          <p:nvPr/>
        </p:nvSpPr>
        <p:spPr>
          <a:xfrm rot="5400000" flipH="1">
            <a:off x="1822479" y="3937980"/>
            <a:ext cx="739756" cy="855350"/>
          </a:xfrm>
          <a:prstGeom prst="homePlate">
            <a:avLst/>
          </a:prstGeom>
          <a:solidFill>
            <a:srgbClr val="7C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dirty="0"/>
              <a:t>Dla 38% </a:t>
            </a:r>
            <a:r>
              <a:rPr lang="pl-PL" sz="800" dirty="0"/>
              <a:t>najważniejszy</a:t>
            </a:r>
          </a:p>
          <a:p>
            <a:pPr algn="ctr"/>
            <a:r>
              <a:rPr lang="pl-PL" sz="800" dirty="0"/>
              <a:t>(N=468)</a:t>
            </a:r>
          </a:p>
        </p:txBody>
      </p:sp>
      <p:sp>
        <p:nvSpPr>
          <p:cNvPr id="10" name="Pięciokąt 14">
            <a:extLst>
              <a:ext uri="{FF2B5EF4-FFF2-40B4-BE49-F238E27FC236}">
                <a16:creationId xmlns:a16="http://schemas.microsoft.com/office/drawing/2014/main" id="{2CE91B8A-0C6B-49DD-BF2F-8E8E4D05DABB}"/>
              </a:ext>
            </a:extLst>
          </p:cNvPr>
          <p:cNvSpPr/>
          <p:nvPr/>
        </p:nvSpPr>
        <p:spPr>
          <a:xfrm rot="5400000" flipH="1">
            <a:off x="7687125" y="2674261"/>
            <a:ext cx="739756" cy="85535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dirty="0"/>
              <a:t>Dla 31% </a:t>
            </a:r>
            <a:r>
              <a:rPr lang="pl-PL" sz="800" dirty="0"/>
              <a:t>najważniejszy</a:t>
            </a:r>
          </a:p>
          <a:p>
            <a:pPr algn="ctr"/>
            <a:r>
              <a:rPr lang="pl-PL" sz="800" dirty="0"/>
              <a:t>(N=46)</a:t>
            </a:r>
          </a:p>
        </p:txBody>
      </p:sp>
    </p:spTree>
    <p:extLst>
      <p:ext uri="{BB962C8B-B14F-4D97-AF65-F5344CB8AC3E}">
        <p14:creationId xmlns:p14="http://schemas.microsoft.com/office/powerpoint/2010/main" val="254120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70429" y="1062335"/>
            <a:ext cx="866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Co mogłoby przekonać Cię do zakupów w zagranicznych sklepach lub serwisach internetowych?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[top 2 boxes = „zdecydowanie tak” + „raczej tak”]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2683" y="6040066"/>
            <a:ext cx="69829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pl-PL" b="1" dirty="0"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 - pytanie zadane wśród osób, które w ciągu ostatnich 6 miesięcy nie dokonały zakupu w zagranicznym sklepie internetowym </a:t>
            </a:r>
          </a:p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673DFEEA-65E9-4009-8E7E-0725C5A88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966773"/>
              </p:ext>
            </p:extLst>
          </p:nvPr>
        </p:nvGraphicFramePr>
        <p:xfrm>
          <a:off x="375557" y="1650538"/>
          <a:ext cx="8590572" cy="511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7BAE9E24-1CF0-4ED5-B09E-3E83A6795967}"/>
              </a:ext>
            </a:extLst>
          </p:cNvPr>
          <p:cNvSpPr txBox="1"/>
          <p:nvPr/>
        </p:nvSpPr>
        <p:spPr>
          <a:xfrm>
            <a:off x="210599" y="76200"/>
            <a:ext cx="7409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BCCF03"/>
                </a:solidFill>
                <a:latin typeface="Century Gothic" panose="020B0502020202020204" pitchFamily="34" charset="0"/>
              </a:rPr>
              <a:t>Zachęty do skorzystania z zagranicznych </a:t>
            </a:r>
          </a:p>
          <a:p>
            <a:r>
              <a:rPr lang="pl-PL" sz="2800" b="1" dirty="0">
                <a:solidFill>
                  <a:srgbClr val="BCCF03"/>
                </a:solidFill>
                <a:latin typeface="Century Gothic" panose="020B0502020202020204" pitchFamily="34" charset="0"/>
              </a:rPr>
              <a:t>sklepów online </a:t>
            </a:r>
            <a:endParaRPr lang="en-US" sz="2800" b="1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4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9372600" cy="777240"/>
          </a:xfrm>
        </p:spPr>
        <p:txBody>
          <a:bodyPr/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Produkty kupowane online w sklepach zagranicznych 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8F2A31-6E32-4D74-B211-A8F6F8331B01}"/>
              </a:ext>
            </a:extLst>
          </p:cNvPr>
          <p:cNvSpPr txBox="1"/>
          <p:nvPr/>
        </p:nvSpPr>
        <p:spPr>
          <a:xfrm>
            <a:off x="646867" y="1129574"/>
            <a:ext cx="866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Jakie grupy produktów zdarzyło Ci się kupić w zagranicznym sklepie lub serwisie internetowym w ciągu ostatnich 6 miesięcy? [top 10 kategorii]</a:t>
            </a:r>
          </a:p>
        </p:txBody>
      </p:sp>
      <p:sp>
        <p:nvSpPr>
          <p:cNvPr id="7" name="pole tekstowe 5">
            <a:extLst>
              <a:ext uri="{FF2B5EF4-FFF2-40B4-BE49-F238E27FC236}">
                <a16:creationId xmlns:a16="http://schemas.microsoft.com/office/drawing/2014/main" id="{D99AE395-1478-42E7-A7C3-122BCD6F5C7E}"/>
              </a:ext>
            </a:extLst>
          </p:cNvPr>
          <p:cNvSpPr txBox="1"/>
          <p:nvPr/>
        </p:nvSpPr>
        <p:spPr>
          <a:xfrm>
            <a:off x="285023" y="6147154"/>
            <a:ext cx="698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Możliwość wybrania kilku odpowiedzi</a:t>
            </a:r>
          </a:p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B6FE6165-01B3-4634-969A-FF9ADB839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34606"/>
              </p:ext>
            </p:extLst>
          </p:nvPr>
        </p:nvGraphicFramePr>
        <p:xfrm>
          <a:off x="294854" y="1651000"/>
          <a:ext cx="914704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54520B5-4FDC-4BBA-9A83-4DBD41BF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94284"/>
              </p:ext>
            </p:extLst>
          </p:nvPr>
        </p:nvGraphicFramePr>
        <p:xfrm>
          <a:off x="288069" y="3809739"/>
          <a:ext cx="9144000" cy="966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Ubrania (odzież. buty. akcesoria. dodatki)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Drobna elektronika (telefony. tablety. konsole. aparaty. akcesoria)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Biżuteria (w tym zegarki)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Kosmetyki. perfumy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Sprzęt RTV. komputery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Gry i programy komputerowe. software. gry online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Meble. wystrój wnętrz. dekoracje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Zabawki i artykuły dziecięce (np. wózki. foteliki. stoliki)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Artykuły biurowe i szkolne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Bilety lotnicze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9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C8714-1AF7-4303-BDF9-00BE711C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Kwoty wydawane na zakupy online 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A19A2B3-47A1-4940-820D-118C457397AD}"/>
              </a:ext>
            </a:extLst>
          </p:cNvPr>
          <p:cNvSpPr txBox="1"/>
          <p:nvPr/>
        </p:nvSpPr>
        <p:spPr>
          <a:xfrm>
            <a:off x="496415" y="1336565"/>
            <a:ext cx="8915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latin typeface="Century Gothic" panose="020B0502020202020204" pitchFamily="34" charset="0"/>
              </a:rPr>
              <a:t>Ile średnio miesięcznie wydajesz na zakupy w internecie?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latin typeface="Century Gothic" panose="020B0502020202020204" pitchFamily="34" charset="0"/>
              </a:rPr>
              <a:t>Proszę wziąć pod uwagę ostatnie 6 miesięcy.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latin typeface="Century Gothic" panose="020B0502020202020204" pitchFamily="34" charset="0"/>
              </a:rPr>
              <a:t>Kwota średnich miesięcznych wydatków na zakupy w Internecie:</a:t>
            </a:r>
          </a:p>
        </p:txBody>
      </p:sp>
      <p:sp>
        <p:nvSpPr>
          <p:cNvPr id="12" name="Dziesięciokąt 11">
            <a:extLst>
              <a:ext uri="{FF2B5EF4-FFF2-40B4-BE49-F238E27FC236}">
                <a16:creationId xmlns:a16="http://schemas.microsoft.com/office/drawing/2014/main" id="{7521E327-38F9-4F92-83AF-4FBF3D612D5B}"/>
              </a:ext>
            </a:extLst>
          </p:cNvPr>
          <p:cNvSpPr/>
          <p:nvPr/>
        </p:nvSpPr>
        <p:spPr>
          <a:xfrm>
            <a:off x="1676226" y="3455744"/>
            <a:ext cx="2286000" cy="2106856"/>
          </a:xfrm>
          <a:prstGeom prst="decag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900,53 PLN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71DA013-92DD-472E-A0E8-84AFC3E75EF3}"/>
              </a:ext>
            </a:extLst>
          </p:cNvPr>
          <p:cNvSpPr txBox="1"/>
          <p:nvPr/>
        </p:nvSpPr>
        <p:spPr>
          <a:xfrm>
            <a:off x="2514600" y="5300990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>
                <a:latin typeface="Century Gothic" panose="020B0502020202020204" pitchFamily="34" charset="0"/>
              </a:rPr>
              <a:t>N = 1250</a:t>
            </a:r>
            <a:endParaRPr lang="en-US" sz="1050" b="1" dirty="0">
              <a:latin typeface="Century Gothic" panose="020B0502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98693BB-BFB3-48DA-97B9-A520B01B8D46}"/>
              </a:ext>
            </a:extLst>
          </p:cNvPr>
          <p:cNvSpPr txBox="1"/>
          <p:nvPr/>
        </p:nvSpPr>
        <p:spPr>
          <a:xfrm>
            <a:off x="925919" y="2860063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Century Gothic" panose="020B0502020202020204" pitchFamily="34" charset="0"/>
              </a:rPr>
              <a:t>W sklepach internetowych: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5" name="Dziesięciokąt 14">
            <a:extLst>
              <a:ext uri="{FF2B5EF4-FFF2-40B4-BE49-F238E27FC236}">
                <a16:creationId xmlns:a16="http://schemas.microsoft.com/office/drawing/2014/main" id="{3AF42E68-7F94-4E8D-A5DD-87F0B6B53302}"/>
              </a:ext>
            </a:extLst>
          </p:cNvPr>
          <p:cNvSpPr/>
          <p:nvPr/>
        </p:nvSpPr>
        <p:spPr>
          <a:xfrm>
            <a:off x="6019800" y="3455744"/>
            <a:ext cx="2286000" cy="2106856"/>
          </a:xfrm>
          <a:prstGeom prst="dec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pl-PL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1282,28</a:t>
            </a:r>
          </a:p>
          <a:p>
            <a:pPr algn="ctr" fontAlgn="ctr"/>
            <a:r>
              <a:rPr lang="pl-PL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PLN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397B9D6-76CA-4A0D-AF3B-0336C2867AF2}"/>
              </a:ext>
            </a:extLst>
          </p:cNvPr>
          <p:cNvSpPr txBox="1"/>
          <p:nvPr/>
        </p:nvSpPr>
        <p:spPr>
          <a:xfrm>
            <a:off x="5269493" y="2860063"/>
            <a:ext cx="4434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Century Gothic" panose="020B0502020202020204" pitchFamily="34" charset="0"/>
              </a:rPr>
              <a:t>W zagranicznych sklepach internetowych: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EB61F81-06CC-4C76-8088-3254DA0A8708}"/>
              </a:ext>
            </a:extLst>
          </p:cNvPr>
          <p:cNvSpPr txBox="1"/>
          <p:nvPr/>
        </p:nvSpPr>
        <p:spPr>
          <a:xfrm>
            <a:off x="6778720" y="5300990"/>
            <a:ext cx="768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latin typeface="Century Gothic" panose="020B0502020202020204" pitchFamily="34" charset="0"/>
              </a:rPr>
              <a:t>N = 507</a:t>
            </a:r>
            <a:endParaRPr lang="en-US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0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54" y="76200"/>
            <a:ext cx="9372600" cy="77724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Płatności internetowe w sklepach zagranicznych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le tekstowe 5"/>
          <p:cNvSpPr txBox="1"/>
          <p:nvPr/>
        </p:nvSpPr>
        <p:spPr>
          <a:xfrm>
            <a:off x="0" y="6242447"/>
            <a:ext cx="40321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Możliwość wyboru kilku odpowiedzi</a:t>
            </a:r>
          </a:p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</a:t>
            </a:r>
          </a:p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pole tekstowe 5"/>
          <p:cNvSpPr txBox="1"/>
          <p:nvPr/>
        </p:nvSpPr>
        <p:spPr>
          <a:xfrm>
            <a:off x="646867" y="1017637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W jaki sposób dokonujesz płatności za zakupy w zagranicznych sklepach lub serwisach internetowych?</a:t>
            </a:r>
          </a:p>
        </p:txBody>
      </p:sp>
      <p:graphicFrame>
        <p:nvGraphicFramePr>
          <p:cNvPr id="6" name="Wykres 10">
            <a:extLst>
              <a:ext uri="{FF2B5EF4-FFF2-40B4-BE49-F238E27FC236}">
                <a16:creationId xmlns:a16="http://schemas.microsoft.com/office/drawing/2014/main" id="{42C1F4A1-C1D0-4623-8AB0-5FD7A77E1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953795"/>
              </p:ext>
            </p:extLst>
          </p:nvPr>
        </p:nvGraphicFramePr>
        <p:xfrm>
          <a:off x="685868" y="1631266"/>
          <a:ext cx="8590572" cy="461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08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54" y="76200"/>
            <a:ext cx="9372600" cy="77724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Płatności internetowe – najczęściej wybierany serwis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pole tekstowe 5"/>
          <p:cNvSpPr txBox="1"/>
          <p:nvPr/>
        </p:nvSpPr>
        <p:spPr>
          <a:xfrm>
            <a:off x="152400" y="6221665"/>
            <a:ext cx="495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Możliwość wyboru kilku odpowiedzi. Pytanie dotyczy sklepów internetowych w ogóle (zarówno polskich jak i zagranicznych). </a:t>
            </a:r>
          </a:p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</a:t>
            </a:r>
          </a:p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pole tekstowe 5"/>
          <p:cNvSpPr txBox="1"/>
          <p:nvPr/>
        </p:nvSpPr>
        <p:spPr>
          <a:xfrm>
            <a:off x="400583" y="928757"/>
            <a:ext cx="866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Z jakiego serwisu lub systemu płatności korzystasz najczęściej, aby zapłacić za zakupy robione przez internet? (zarówno w polskich jak i zagranicznych sklepach)</a:t>
            </a:r>
          </a:p>
        </p:txBody>
      </p:sp>
      <p:graphicFrame>
        <p:nvGraphicFramePr>
          <p:cNvPr id="10" name="Chart 5"/>
          <p:cNvGraphicFramePr/>
          <p:nvPr>
            <p:extLst>
              <p:ext uri="{D42A27DB-BD31-4B8C-83A1-F6EECF244321}">
                <p14:modId xmlns:p14="http://schemas.microsoft.com/office/powerpoint/2010/main" val="1528201374"/>
              </p:ext>
            </p:extLst>
          </p:nvPr>
        </p:nvGraphicFramePr>
        <p:xfrm>
          <a:off x="1087174" y="1373751"/>
          <a:ext cx="6830728" cy="437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91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54" y="137160"/>
            <a:ext cx="9372600" cy="777240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Ważność cech transakcji online w zagranicznym sklepie online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46867" y="1097311"/>
            <a:ext cx="866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Jak ważne są dla Ciebie poniższe cechy transakcji w zagranicznych sklepach i serwisach internetowych?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[top 2 </a:t>
            </a:r>
            <a:r>
              <a:rPr lang="pl-PL" sz="1200" b="1" dirty="0" err="1">
                <a:latin typeface="Century Gothic" panose="020B0502020202020204" pitchFamily="34" charset="0"/>
              </a:rPr>
              <a:t>boxes</a:t>
            </a:r>
            <a:r>
              <a:rPr lang="pl-PL" sz="1200" b="1" dirty="0">
                <a:latin typeface="Century Gothic" panose="020B0502020202020204" pitchFamily="34" charset="0"/>
              </a:rPr>
              <a:t> = „raczej ważne” + „bardzo ważne”]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716192870"/>
              </p:ext>
            </p:extLst>
          </p:nvPr>
        </p:nvGraphicFramePr>
        <p:xfrm>
          <a:off x="269454" y="1604941"/>
          <a:ext cx="8590572" cy="509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ole tekstowe 5"/>
          <p:cNvSpPr txBox="1"/>
          <p:nvPr/>
        </p:nvSpPr>
        <p:spPr>
          <a:xfrm>
            <a:off x="-3048" y="6030575"/>
            <a:ext cx="698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</a:t>
            </a:r>
          </a:p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9372600" cy="77724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Bezpieczeństwo zagranicznego sklepu online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46867" y="990546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Co musiałby zagwarantować zagraniczny sklep lub serwis internetowy. abyś czuł się w nim bezpiecznie?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gray">
          <a:xfrm>
            <a:off x="102683" y="261612"/>
            <a:ext cx="9136320" cy="50309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7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-3048" y="6030575"/>
            <a:ext cx="698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Możliwość wybrania kilku odpowiedzi</a:t>
            </a:r>
          </a:p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</a:t>
            </a:r>
          </a:p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F73B7D2-A157-4E03-AEC6-3DACDFD03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522253"/>
              </p:ext>
            </p:extLst>
          </p:nvPr>
        </p:nvGraphicFramePr>
        <p:xfrm>
          <a:off x="1076882" y="1434524"/>
          <a:ext cx="8590572" cy="509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385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54" y="137160"/>
            <a:ext cx="9611146" cy="77724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Powody niekorzystania z zagranicznych sklepów online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22643" y="1094318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Dlaczego nie kupujesz w zagranicznych sklepach internetowych?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 bwMode="gray">
          <a:xfrm>
            <a:off x="102683" y="152400"/>
            <a:ext cx="9136320" cy="50309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700" dirty="0"/>
          </a:p>
        </p:txBody>
      </p:sp>
      <p:sp>
        <p:nvSpPr>
          <p:cNvPr id="5" name="pole tekstowe 5"/>
          <p:cNvSpPr txBox="1"/>
          <p:nvPr/>
        </p:nvSpPr>
        <p:spPr>
          <a:xfrm>
            <a:off x="102683" y="6381856"/>
            <a:ext cx="698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Możliwość wybrania kilku odpowiedzi</a:t>
            </a:r>
          </a:p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</a:t>
            </a:r>
          </a:p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517711871"/>
              </p:ext>
            </p:extLst>
          </p:nvPr>
        </p:nvGraphicFramePr>
        <p:xfrm>
          <a:off x="1127347" y="1562870"/>
          <a:ext cx="3967510" cy="442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191480676"/>
              </p:ext>
            </p:extLst>
          </p:nvPr>
        </p:nvGraphicFramePr>
        <p:xfrm>
          <a:off x="5486400" y="1746490"/>
          <a:ext cx="3967510" cy="42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718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3200"/>
            <a:ext cx="9372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solidFill>
                  <a:srgbClr val="BCCF03"/>
                </a:solidFill>
                <a:latin typeface="Century Gothic" panose="020B0502020202020204" pitchFamily="34" charset="0"/>
              </a:rPr>
              <a:t>METODOLOGIA </a:t>
            </a:r>
            <a:br>
              <a:rPr lang="pl-PL" sz="3600" dirty="0">
                <a:solidFill>
                  <a:srgbClr val="BCCF03"/>
                </a:solidFill>
                <a:latin typeface="Century Gothic" panose="020B0502020202020204" pitchFamily="34" charset="0"/>
              </a:rPr>
            </a:br>
            <a:r>
              <a:rPr lang="pl-PL" sz="3600" dirty="0">
                <a:solidFill>
                  <a:srgbClr val="BCCF03"/>
                </a:solidFill>
                <a:latin typeface="Century Gothic" panose="020B0502020202020204" pitchFamily="34" charset="0"/>
              </a:rPr>
              <a:t>I STRUKTURA DEMOGRAFICZNA BADANIA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gray">
          <a:xfrm>
            <a:off x="102683" y="261612"/>
            <a:ext cx="9136320" cy="50309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700" dirty="0"/>
          </a:p>
        </p:txBody>
      </p:sp>
      <p:sp>
        <p:nvSpPr>
          <p:cNvPr id="7" name="Tytuł 1"/>
          <p:cNvSpPr txBox="1">
            <a:spLocks/>
          </p:cNvSpPr>
          <p:nvPr/>
        </p:nvSpPr>
        <p:spPr bwMode="gray">
          <a:xfrm>
            <a:off x="102683" y="261612"/>
            <a:ext cx="9136320" cy="50309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1199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5F5B8-7ECA-455A-B289-CE2FA163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Wnioski z badania 1/2 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6BBB9A-8884-4200-BD98-99143934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15" y="1206499"/>
            <a:ext cx="9370372" cy="4709160"/>
          </a:xfrm>
        </p:spPr>
        <p:txBody>
          <a:bodyPr>
            <a:normAutofit fontScale="25000" lnSpcReduction="20000"/>
          </a:bodyPr>
          <a:lstStyle/>
          <a:p>
            <a:pPr marL="285750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5600" b="1" dirty="0">
                <a:solidFill>
                  <a:prstClr val="black"/>
                </a:solidFill>
                <a:latin typeface="Century Gothic" panose="020B0502020202020204"/>
              </a:rPr>
              <a:t>53% internautów ma tak samo duże zaufanie do zagranicznych sklepów i serwisów internetowych, jak do polskich sklepów i serwisów internetowych.</a:t>
            </a: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5600" b="1" dirty="0">
                <a:solidFill>
                  <a:prstClr val="black"/>
                </a:solidFill>
                <a:latin typeface="Century Gothic" panose="020B0502020202020204"/>
              </a:rPr>
              <a:t>Cztery na dziesięć osób kupujących w </a:t>
            </a:r>
            <a:r>
              <a:rPr lang="pl-PL" sz="5600" b="1" dirty="0" err="1">
                <a:solidFill>
                  <a:prstClr val="black"/>
                </a:solidFill>
                <a:latin typeface="Century Gothic" panose="020B0502020202020204"/>
              </a:rPr>
              <a:t>internecie</a:t>
            </a:r>
            <a:r>
              <a:rPr lang="pl-PL" sz="5600" b="1" dirty="0">
                <a:solidFill>
                  <a:prstClr val="black"/>
                </a:solidFill>
                <a:latin typeface="Century Gothic" panose="020B0502020202020204"/>
              </a:rPr>
              <a:t> dokonało zakupu w zagranicznym sklepie internetowym na przestrzeni ostatniego półrocza. Odsetek ten, podobnie jak ogólna częstość zakupów, spada wraz z wiekiem. </a:t>
            </a: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5600" b="1" dirty="0">
                <a:solidFill>
                  <a:prstClr val="black"/>
                </a:solidFill>
                <a:latin typeface="Century Gothic" panose="020B0502020202020204"/>
              </a:rPr>
              <a:t>Kraje, z których badani najczęściej zamawiają produkty to Chiny, Wielka Brytania oraz Niemcy. W podziale na grupy wiekowe popularność zakupów w różnych krajach układa się odmiennie - np. w najmłodszej grupie Chiny i USA są bardziej popularne niż w pozostałych grupach, zaś w grupie najstarszej widoczna jest większa różnorodność krajów.</a:t>
            </a:r>
          </a:p>
          <a:p>
            <a:pPr marL="285750" lvl="0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5600" b="1" dirty="0">
                <a:solidFill>
                  <a:prstClr val="black"/>
                </a:solidFill>
                <a:latin typeface="Century Gothic" panose="020B0502020202020204"/>
              </a:rPr>
              <a:t>Głównym powodem zagranicznych zakupów internetowych jest poszukiwanie produktów niedostępnych w Polsce (81%). Do zakupów skłania także niższa cena (76%) oraz szerszy asortyment sklepów (76%). </a:t>
            </a:r>
          </a:p>
          <a:p>
            <a:pPr marL="285750" lvl="0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5600" b="1" dirty="0">
                <a:solidFill>
                  <a:prstClr val="black"/>
                </a:solidFill>
                <a:latin typeface="Century Gothic" panose="020B0502020202020204"/>
              </a:rPr>
              <a:t>Do zakupów w zagranicznych sklepach internetowych najmocniej przekonałyby badanych argumenty finansowe: tańsza lub bezpłatna dostawa, niższe ceny oraz znany system płatności. </a:t>
            </a:r>
            <a:endParaRPr lang="pl-PL" sz="4400" b="1" dirty="0">
              <a:latin typeface="Century Gothic" panose="020B0502020202020204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38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3800" b="1" dirty="0">
              <a:solidFill>
                <a:prstClr val="black"/>
              </a:solidFill>
              <a:latin typeface="Century Gothic" panose="020B05020202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8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88999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02142"/>
            <a:ext cx="9180983" cy="777240"/>
          </a:xfrm>
        </p:spPr>
        <p:txBody>
          <a:bodyPr/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Metodologia </a:t>
            </a:r>
            <a:endParaRPr lang="en-GB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60943C"/>
              </a:buClr>
              <a:buFont typeface="Wingdings" panose="05000000000000000000" pitchFamily="2" charset="2"/>
              <a:buChar char="v"/>
            </a:pPr>
            <a:r>
              <a:rPr lang="pl-PL" sz="1400" b="1" dirty="0">
                <a:latin typeface="Century Gothic" panose="020B0502020202020204" pitchFamily="34" charset="0"/>
              </a:rPr>
              <a:t>Cel badania: </a:t>
            </a:r>
            <a:r>
              <a:rPr lang="pl-PL" sz="1400" dirty="0">
                <a:latin typeface="Century Gothic" panose="020B0502020202020204" pitchFamily="34" charset="0"/>
              </a:rPr>
              <a:t>poznanie zwyczajów zakupowych polskich e-konsumentów w krajowych oraz zagranicznych sklepach</a:t>
            </a:r>
          </a:p>
          <a:p>
            <a:pPr marL="285750" indent="-285750" algn="just">
              <a:lnSpc>
                <a:spcPct val="200000"/>
              </a:lnSpc>
              <a:buClr>
                <a:srgbClr val="60943C"/>
              </a:buClr>
              <a:buFont typeface="Wingdings" panose="05000000000000000000" pitchFamily="2" charset="2"/>
              <a:buChar char="v"/>
            </a:pPr>
            <a:r>
              <a:rPr lang="pl-PL" sz="1400" dirty="0">
                <a:latin typeface="Century Gothic" panose="020B0502020202020204" pitchFamily="34" charset="0"/>
              </a:rPr>
              <a:t>Badanie zostało zrealizowane </a:t>
            </a:r>
            <a:r>
              <a:rPr lang="pl-PL" sz="1400" b="1" dirty="0">
                <a:latin typeface="Century Gothic" panose="020B0502020202020204" pitchFamily="34" charset="0"/>
              </a:rPr>
              <a:t>w październiku 2017 </a:t>
            </a:r>
            <a:r>
              <a:rPr lang="pl-PL" sz="1400" dirty="0">
                <a:latin typeface="Century Gothic" panose="020B0502020202020204" pitchFamily="34" charset="0"/>
              </a:rPr>
              <a:t>r. przez agencję SW RESEARCH metodą wywiadów on-line (CAWI) na panelu internetowym SW Panel.</a:t>
            </a:r>
          </a:p>
          <a:p>
            <a:pPr marL="285750" indent="-285750" algn="just">
              <a:lnSpc>
                <a:spcPct val="200000"/>
              </a:lnSpc>
              <a:buClr>
                <a:srgbClr val="60943C"/>
              </a:buClr>
              <a:buFont typeface="Wingdings" panose="05000000000000000000" pitchFamily="2" charset="2"/>
              <a:buChar char="v"/>
            </a:pPr>
            <a:r>
              <a:rPr lang="pl-PL" sz="1400" dirty="0">
                <a:latin typeface="Century Gothic" panose="020B0502020202020204" pitchFamily="34" charset="0"/>
              </a:rPr>
              <a:t>W ramach badania przeprowadzono </a:t>
            </a:r>
            <a:r>
              <a:rPr lang="pl-PL" sz="1400" b="1" dirty="0">
                <a:latin typeface="Century Gothic" panose="020B0502020202020204" pitchFamily="34" charset="0"/>
              </a:rPr>
              <a:t>1 250 ankiet </a:t>
            </a:r>
            <a:r>
              <a:rPr lang="pl-PL" sz="1400" dirty="0">
                <a:latin typeface="Century Gothic" panose="020B0502020202020204" pitchFamily="34" charset="0"/>
              </a:rPr>
              <a:t>z osobami które dokonały zakupu przez internet na przestrzeni ostatnich 6 miesięcy, w tym wyrózniono grupę kupujących w zagranicznych sklepach i serwisach internetowych.</a:t>
            </a:r>
          </a:p>
          <a:p>
            <a:pPr marL="285750" indent="-285750" algn="just">
              <a:lnSpc>
                <a:spcPct val="200000"/>
              </a:lnSpc>
              <a:buClr>
                <a:srgbClr val="60943C"/>
              </a:buClr>
              <a:buFont typeface="Wingdings" panose="05000000000000000000" pitchFamily="2" charset="2"/>
              <a:buChar char="v"/>
            </a:pPr>
            <a:r>
              <a:rPr lang="pl-PL" sz="1400" dirty="0">
                <a:latin typeface="Century Gothic" panose="020B0502020202020204" pitchFamily="34" charset="0"/>
              </a:rPr>
              <a:t>Raport przedstawia wyniki w podziale na </a:t>
            </a:r>
            <a:r>
              <a:rPr lang="pl-PL" sz="1400" b="1" dirty="0">
                <a:latin typeface="Century Gothic" panose="020B0502020202020204" pitchFamily="34" charset="0"/>
              </a:rPr>
              <a:t>trzy grupy wiekowe oraz ogół badanych</a:t>
            </a:r>
            <a:r>
              <a:rPr lang="pl-PL" sz="1400" dirty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Clr>
                <a:srgbClr val="60943C"/>
              </a:buClr>
              <a:buFont typeface="Wingdings" panose="05000000000000000000" pitchFamily="2" charset="2"/>
              <a:buChar char="v"/>
            </a:pPr>
            <a:r>
              <a:rPr lang="pl-PL" sz="1400" dirty="0">
                <a:latin typeface="Century Gothic" panose="020B0502020202020204" pitchFamily="34" charset="0"/>
              </a:rPr>
              <a:t>Wyniki zostały przeważone względem populacji polskich internautów pod względem płci, wieku i miejsca zamieszkania.</a:t>
            </a:r>
          </a:p>
          <a:p>
            <a:endParaRPr lang="en-GB" dirty="0"/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sz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9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9372600" cy="77724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Struktura demograficzna 1/2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gray">
          <a:xfrm>
            <a:off x="102683" y="261612"/>
            <a:ext cx="9136320" cy="50309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700" dirty="0"/>
          </a:p>
        </p:txBody>
      </p:sp>
      <p:sp>
        <p:nvSpPr>
          <p:cNvPr id="7" name="Tytuł 1"/>
          <p:cNvSpPr txBox="1">
            <a:spLocks/>
          </p:cNvSpPr>
          <p:nvPr/>
        </p:nvSpPr>
        <p:spPr bwMode="gray">
          <a:xfrm>
            <a:off x="102683" y="261612"/>
            <a:ext cx="9136320" cy="50309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700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390886808"/>
              </p:ext>
            </p:extLst>
          </p:nvPr>
        </p:nvGraphicFramePr>
        <p:xfrm>
          <a:off x="373582" y="1289031"/>
          <a:ext cx="4719778" cy="209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507278717"/>
              </p:ext>
            </p:extLst>
          </p:nvPr>
        </p:nvGraphicFramePr>
        <p:xfrm>
          <a:off x="2714143" y="3195934"/>
          <a:ext cx="5505922" cy="326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1561956779"/>
              </p:ext>
            </p:extLst>
          </p:nvPr>
        </p:nvGraphicFramePr>
        <p:xfrm>
          <a:off x="4711396" y="1295400"/>
          <a:ext cx="4719778" cy="209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998069" y="1281126"/>
            <a:ext cx="2210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PŁEĆ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939046" y="1281125"/>
            <a:ext cx="2210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KATEGORIA WIEKOWA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928493" y="2933210"/>
            <a:ext cx="2210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WIELKOŚĆ MIEJSCOWOŚCI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3" y="1362298"/>
            <a:ext cx="479802" cy="4798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51" y="1407289"/>
            <a:ext cx="478800" cy="4788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67" y="1362298"/>
            <a:ext cx="479802" cy="47980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65" y="1391156"/>
            <a:ext cx="478800" cy="4788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18" y="3300775"/>
            <a:ext cx="432000" cy="432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69" y="585752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5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9372600" cy="77724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Struktura demograficzna 2/2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gray">
          <a:xfrm>
            <a:off x="-2667000" y="5562600"/>
            <a:ext cx="9136320" cy="50309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700" dirty="0">
              <a:latin typeface="Century Gothic" panose="020B0502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89090" y="1119490"/>
            <a:ext cx="25336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MIESIĘCZNY DOCHÓD NETTO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743812120"/>
              </p:ext>
            </p:extLst>
          </p:nvPr>
        </p:nvGraphicFramePr>
        <p:xfrm>
          <a:off x="1428750" y="3876148"/>
          <a:ext cx="7143750" cy="209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193672053"/>
              </p:ext>
            </p:extLst>
          </p:nvPr>
        </p:nvGraphicFramePr>
        <p:xfrm>
          <a:off x="1257300" y="1378807"/>
          <a:ext cx="7315200" cy="209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42" y="1391499"/>
            <a:ext cx="373065" cy="36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42" y="1286740"/>
            <a:ext cx="373065" cy="36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42" y="1181981"/>
            <a:ext cx="373065" cy="36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42" y="1078301"/>
            <a:ext cx="373065" cy="36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5" y="1325977"/>
            <a:ext cx="458895" cy="44282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07" y="975828"/>
            <a:ext cx="373065" cy="36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77" y="3624148"/>
            <a:ext cx="504000" cy="504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3772814"/>
            <a:ext cx="288000" cy="28800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3656856" y="3599149"/>
            <a:ext cx="2210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SYTUACJA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ZAWODOWA</a:t>
            </a:r>
          </a:p>
        </p:txBody>
      </p:sp>
    </p:spTree>
    <p:extLst>
      <p:ext uri="{BB962C8B-B14F-4D97-AF65-F5344CB8AC3E}">
        <p14:creationId xmlns:p14="http://schemas.microsoft.com/office/powerpoint/2010/main" val="292933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F4B662-95F8-4E82-8090-3F1F25071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91" y="4310062"/>
            <a:ext cx="3307025" cy="871538"/>
          </a:xfrm>
        </p:spPr>
        <p:txBody>
          <a:bodyPr/>
          <a:lstStyle/>
          <a:p>
            <a:r>
              <a:rPr lang="pl-PL" dirty="0"/>
              <a:t>Kontakt: 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023039-7BF7-494D-8522-291D33ECF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91" y="5181600"/>
            <a:ext cx="4635009" cy="1782336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JUSTYNA GRZYL </a:t>
            </a:r>
          </a:p>
          <a:p>
            <a:r>
              <a:rPr lang="en-US" dirty="0">
                <a:latin typeface="Century Gothic" panose="020B0502020202020204" pitchFamily="34" charset="0"/>
              </a:rPr>
              <a:t>PR &amp; Communications Manager PayU SA</a:t>
            </a:r>
          </a:p>
          <a:p>
            <a:r>
              <a:rPr lang="en-US" dirty="0">
                <a:latin typeface="Century Gothic" panose="020B0502020202020204" pitchFamily="34" charset="0"/>
              </a:rPr>
              <a:t>justyna.grzyl@payu.pl     </a:t>
            </a:r>
          </a:p>
          <a:p>
            <a:r>
              <a:rPr lang="en-US" dirty="0">
                <a:latin typeface="Century Gothic" panose="020B0502020202020204" pitchFamily="34" charset="0"/>
              </a:rPr>
              <a:t>+48 517 298 961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4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F23284-155E-4FF5-8172-45A9E25C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Wnioski z badania 2/2 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3C6E00-8B5A-42A4-8FAA-7F9696CD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15" y="990600"/>
            <a:ext cx="9370372" cy="5562600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prstClr val="black"/>
                </a:solidFill>
                <a:latin typeface="Century Gothic" panose="020B0502020202020204"/>
              </a:rPr>
              <a:t>Zagranicą badani kupują najczęściej ubrania, drobną elektronikę oraz biżuterię. Różnice pomiędzy grupami wiekowymi determinują dominujące grupy produktów - najstarsi kupują częściej niż pozostałe grupy kosmetyki i perfumy, najmłodsi ubrania, biżuterię, meble i zabawki. Osoby pomiędzy 35 a 55 r.ż. drobną elektronikę oraz  gry i oprogramowanie komputerowe.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1400" b="1" dirty="0">
                <a:latin typeface="Century Gothic" panose="020B0502020202020204"/>
              </a:rPr>
              <a:t>W zagranicznych sklepach internetowych badani wydają miesięcznie średnio 1 282,28 zł.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1400" b="1" dirty="0">
                <a:latin typeface="Century Gothic" panose="020B0502020202020204"/>
              </a:rPr>
              <a:t>PayU jest najczęściej wykorzystywanym systemem płatności (41%) wśród osób robiących zakupy online (zarówno w polskich jak i zagranicznych sklepach internetowych wybieranych przez badanych).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1400" b="1" dirty="0">
                <a:latin typeface="Century Gothic" panose="020B0502020202020204"/>
              </a:rPr>
              <a:t>Wiodącymi metodami płatności w zagranicznych sklepach internetowych są szybkie przelewy internetowe (35%) za pośrednictwem operatora (np. PayU) lub płatność kartą (34,6%).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7CBB26"/>
              </a:buClr>
              <a:buSzPct val="200000"/>
              <a:buFont typeface="Wingdings" panose="05000000000000000000" pitchFamily="2" charset="2"/>
              <a:buChar char="§"/>
            </a:pPr>
            <a:r>
              <a:rPr lang="pl-PL" sz="1400" b="1" dirty="0">
                <a:latin typeface="Century Gothic" panose="020B0502020202020204"/>
              </a:rPr>
              <a:t>Wśród głównych przyczyn niekupowania w zagranicznych e-sklepach najczęściej wymieniane są: brak takiej potrzeby, możliwość zakupu wszystkich potrzebnych produktów w polskich sklepach oraz zbyt długi czas oczekiwania na przesyłkę. Popularność poszczególnych powodów jest różna w grupach wiekowych - przykładowo długi czas oczekiwania na przesyłkę jest zdecydowanie częściej wymieniany w najmłodszej grupie wiekowej, zaś brak takiej potrzeby w najstarszej grupie wiekowej</a:t>
            </a:r>
            <a:r>
              <a:rPr lang="pl-PL" sz="1400" b="1" dirty="0">
                <a:solidFill>
                  <a:prstClr val="black"/>
                </a:solidFill>
                <a:latin typeface="Century Gothic" panose="020B0502020202020204"/>
              </a:rPr>
              <a:t>. 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11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11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11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1100" b="1" dirty="0">
              <a:latin typeface="Century Gothic" panose="020B0502020202020204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11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105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105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1100" b="1" dirty="0">
              <a:solidFill>
                <a:prstClr val="black"/>
              </a:solidFill>
              <a:latin typeface="Century Gothic" panose="020B05020202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6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A59A-EC4C-4D3F-BBD6-64C3CAD0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0"/>
            <a:ext cx="9372600" cy="77724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BCCF03"/>
                </a:solidFill>
                <a:latin typeface="Century Gothic" panose="020B0502020202020204" pitchFamily="34" charset="0"/>
              </a:rPr>
              <a:t>WYNIKI BADANIA </a:t>
            </a:r>
            <a:endParaRPr lang="en-US" sz="4000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1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B264F-5ADA-49CC-AD45-E7F565D4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Zaufanie </a:t>
            </a:r>
            <a:r>
              <a:rPr lang="pl-PL" sz="2500" dirty="0">
                <a:solidFill>
                  <a:srgbClr val="BCCF03"/>
                </a:solidFill>
                <a:latin typeface="Century Gothic" panose="020B0502020202020204" pitchFamily="34" charset="0"/>
              </a:rPr>
              <a:t>do</a:t>
            </a:r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 zagranicznych sklepów internetowych 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44C3678-755A-4B36-8721-88F1496D9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51631"/>
              </p:ext>
            </p:extLst>
          </p:nvPr>
        </p:nvGraphicFramePr>
        <p:xfrm>
          <a:off x="1219200" y="2895600"/>
          <a:ext cx="71233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C3E7414-1C22-481A-BFCF-0BFF4A356E8E}"/>
              </a:ext>
            </a:extLst>
          </p:cNvPr>
          <p:cNvSpPr txBox="1"/>
          <p:nvPr/>
        </p:nvSpPr>
        <p:spPr>
          <a:xfrm>
            <a:off x="524019" y="1531203"/>
            <a:ext cx="8668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Century Gothic" panose="020B0502020202020204" pitchFamily="34" charset="0"/>
              </a:rPr>
              <a:t>Czy zgadzasz się z poniższym stwierdzeniem: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Century Gothic" panose="020B0502020202020204" pitchFamily="34" charset="0"/>
              </a:rPr>
              <a:t> Mam tak samo duże zaufanie do zagranicznych sklepów i serwisów internetowych, jak do polskich sklepów i serwisów internetowych.</a:t>
            </a:r>
          </a:p>
        </p:txBody>
      </p:sp>
    </p:spTree>
    <p:extLst>
      <p:ext uri="{BB962C8B-B14F-4D97-AF65-F5344CB8AC3E}">
        <p14:creationId xmlns:p14="http://schemas.microsoft.com/office/powerpoint/2010/main" val="292915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409BFA-8D98-477D-8877-EB64357D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17" y="76379"/>
            <a:ext cx="9180983" cy="77724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Zakupy w zagranicznych sklepach internetowych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14966D9-84ED-4497-9F20-0F4DE6D18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950988"/>
              </p:ext>
            </p:extLst>
          </p:nvPr>
        </p:nvGraphicFramePr>
        <p:xfrm>
          <a:off x="1206500" y="2133600"/>
          <a:ext cx="7580312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AA0F4CE-B2A5-449F-A437-33DC8EBEF62E}"/>
              </a:ext>
            </a:extLst>
          </p:cNvPr>
          <p:cNvSpPr txBox="1"/>
          <p:nvPr/>
        </p:nvSpPr>
        <p:spPr>
          <a:xfrm>
            <a:off x="662369" y="1160800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Czy w ciągu ostatnich 6 miesięcy dokonałeś zakupu w ZAGRANICZNYM sklepie lub serwisie internetowym? </a:t>
            </a:r>
          </a:p>
        </p:txBody>
      </p:sp>
    </p:spTree>
    <p:extLst>
      <p:ext uri="{BB962C8B-B14F-4D97-AF65-F5344CB8AC3E}">
        <p14:creationId xmlns:p14="http://schemas.microsoft.com/office/powerpoint/2010/main" val="318495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ACDB54-651D-46FC-B382-D5919508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8" y="99724"/>
            <a:ext cx="9180983" cy="777240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Częstotliwość kupowania w zagranicznych sklepach internetowych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B6EDBC8-5232-4817-AB05-9E357CD4EBAF}"/>
              </a:ext>
            </a:extLst>
          </p:cNvPr>
          <p:cNvSpPr txBox="1"/>
          <p:nvPr/>
        </p:nvSpPr>
        <p:spPr>
          <a:xfrm>
            <a:off x="636425" y="149988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Jak często kupujesz w zagranicznych sklepach i serwisach internetowych?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78BE11B-2A3C-4E7E-80A1-E97B51C7B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737940"/>
              </p:ext>
            </p:extLst>
          </p:nvPr>
        </p:nvGraphicFramePr>
        <p:xfrm>
          <a:off x="2170029" y="2191185"/>
          <a:ext cx="7101840" cy="413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D91EC97-0ED9-48DE-86C8-DEF0C89FE610}"/>
              </a:ext>
            </a:extLst>
          </p:cNvPr>
          <p:cNvSpPr txBox="1"/>
          <p:nvPr/>
        </p:nvSpPr>
        <p:spPr>
          <a:xfrm>
            <a:off x="636425" y="1803602"/>
            <a:ext cx="131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Przynajmniej raz w miesiącu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A2646EC-6FB8-4F2D-B432-0AE7B6860C81}"/>
              </a:ext>
            </a:extLst>
          </p:cNvPr>
          <p:cNvSpPr txBox="1"/>
          <p:nvPr/>
        </p:nvSpPr>
        <p:spPr>
          <a:xfrm>
            <a:off x="720648" y="2326511"/>
            <a:ext cx="114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5"/>
                </a:solidFill>
                <a:latin typeface="Century Gothic" panose="020B0502020202020204" pitchFamily="34" charset="0"/>
              </a:rPr>
              <a:t>58,7%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E08AE9-B8AD-49AE-9898-CAB2313F8633}"/>
              </a:ext>
            </a:extLst>
          </p:cNvPr>
          <p:cNvSpPr txBox="1"/>
          <p:nvPr/>
        </p:nvSpPr>
        <p:spPr>
          <a:xfrm>
            <a:off x="800090" y="3532410"/>
            <a:ext cx="98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5"/>
                </a:solidFill>
                <a:latin typeface="Century Gothic" panose="020B0502020202020204" pitchFamily="34" charset="0"/>
              </a:rPr>
              <a:t>66,5%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AA0A854-432D-4FC6-8BA5-ECFDF14A0D31}"/>
              </a:ext>
            </a:extLst>
          </p:cNvPr>
          <p:cNvSpPr txBox="1"/>
          <p:nvPr/>
        </p:nvSpPr>
        <p:spPr>
          <a:xfrm>
            <a:off x="619860" y="4222666"/>
            <a:ext cx="130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5"/>
                </a:solidFill>
                <a:latin typeface="Century Gothic" panose="020B0502020202020204" pitchFamily="34" charset="0"/>
              </a:rPr>
              <a:t>53,2%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25275-AB6C-4F94-975D-86F22E57CB7A}"/>
              </a:ext>
            </a:extLst>
          </p:cNvPr>
          <p:cNvSpPr txBox="1"/>
          <p:nvPr/>
        </p:nvSpPr>
        <p:spPr>
          <a:xfrm>
            <a:off x="662259" y="4772296"/>
            <a:ext cx="121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5"/>
                </a:solidFill>
                <a:latin typeface="Century Gothic" panose="020B0502020202020204" pitchFamily="34" charset="0"/>
              </a:rPr>
              <a:t>39,4%</a:t>
            </a:r>
          </a:p>
        </p:txBody>
      </p:sp>
    </p:spTree>
    <p:extLst>
      <p:ext uri="{BB962C8B-B14F-4D97-AF65-F5344CB8AC3E}">
        <p14:creationId xmlns:p14="http://schemas.microsoft.com/office/powerpoint/2010/main" val="218928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B11E3D-17F3-4036-8321-08715A7E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1" y="127015"/>
            <a:ext cx="9180983" cy="77724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BCCF03"/>
                </a:solidFill>
                <a:latin typeface="Century Gothic" panose="020B0502020202020204" pitchFamily="34" charset="0"/>
              </a:rPr>
              <a:t>Kraje, w których badani robią zakupy</a:t>
            </a:r>
            <a:endParaRPr lang="en-US" dirty="0">
              <a:solidFill>
                <a:srgbClr val="BCCF03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DAA7012-99C0-45D8-AF9E-BD69DC0A6B5D}"/>
              </a:ext>
            </a:extLst>
          </p:cNvPr>
          <p:cNvSpPr txBox="1"/>
          <p:nvPr/>
        </p:nvSpPr>
        <p:spPr>
          <a:xfrm>
            <a:off x="787040" y="1089117"/>
            <a:ext cx="866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Z jakich krajów są zagraniczne sklepy i serwisy internetowe, w których zdarzyło Ci się robić zakupy w ciągu ostatnich 6 miesięcy?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A0FD4D1-3CAE-4821-95C2-4FD9FFF65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052822"/>
              </p:ext>
            </p:extLst>
          </p:nvPr>
        </p:nvGraphicFramePr>
        <p:xfrm>
          <a:off x="752404" y="1735644"/>
          <a:ext cx="8590572" cy="509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5">
            <a:extLst>
              <a:ext uri="{FF2B5EF4-FFF2-40B4-BE49-F238E27FC236}">
                <a16:creationId xmlns:a16="http://schemas.microsoft.com/office/drawing/2014/main" id="{30E493CB-6118-4675-80D1-FA1695EDDBF2}"/>
              </a:ext>
            </a:extLst>
          </p:cNvPr>
          <p:cNvSpPr txBox="1"/>
          <p:nvPr/>
        </p:nvSpPr>
        <p:spPr>
          <a:xfrm>
            <a:off x="-3048" y="6030575"/>
            <a:ext cx="698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Możliwość wybrania kilku odpowiedzi</a:t>
            </a:r>
          </a:p>
          <a:p>
            <a:r>
              <a:rPr lang="pl-PL" sz="1200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</a:t>
            </a:r>
          </a:p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Objaśnienie prostokątne 1">
            <a:extLst>
              <a:ext uri="{FF2B5EF4-FFF2-40B4-BE49-F238E27FC236}">
                <a16:creationId xmlns:a16="http://schemas.microsoft.com/office/drawing/2014/main" id="{2E7BEBB8-36AA-49F8-91F3-6A66185E6CE6}"/>
              </a:ext>
            </a:extLst>
          </p:cNvPr>
          <p:cNvSpPr/>
          <p:nvPr/>
        </p:nvSpPr>
        <p:spPr>
          <a:xfrm>
            <a:off x="6170414" y="4678626"/>
            <a:ext cx="3467768" cy="982226"/>
          </a:xfrm>
          <a:prstGeom prst="wedgeRectCallout">
            <a:avLst>
              <a:gd name="adj1" fmla="val -93991"/>
              <a:gd name="adj2" fmla="val 42865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Włochy, Ukraina, Tajwan, Rosja , Portugalia. Japonia, Islandia, Holandia, Hiszpania</a:t>
            </a:r>
          </a:p>
          <a:p>
            <a:pPr algn="ctr"/>
            <a:r>
              <a:rPr lang="pl-P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Chorwacja, Dania, Bułgaria, Austria</a:t>
            </a:r>
          </a:p>
        </p:txBody>
      </p:sp>
    </p:spTree>
    <p:extLst>
      <p:ext uri="{BB962C8B-B14F-4D97-AF65-F5344CB8AC3E}">
        <p14:creationId xmlns:p14="http://schemas.microsoft.com/office/powerpoint/2010/main" val="275239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852CD-D945-41AD-B08C-C3370700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BCCF03"/>
                </a:solidFill>
                <a:latin typeface="Century Gothic" panose="020B0502020202020204" pitchFamily="34" charset="0"/>
              </a:rPr>
              <a:t>Znajomość zagranicznych sklepów online</a:t>
            </a:r>
            <a:br>
              <a:rPr lang="pl-PL" dirty="0"/>
            </a:br>
            <a:endParaRPr lang="en-US" dirty="0"/>
          </a:p>
        </p:txBody>
      </p:sp>
      <p:sp>
        <p:nvSpPr>
          <p:cNvPr id="4" name="pole tekstowe 5">
            <a:extLst>
              <a:ext uri="{FF2B5EF4-FFF2-40B4-BE49-F238E27FC236}">
                <a16:creationId xmlns:a16="http://schemas.microsoft.com/office/drawing/2014/main" id="{6A0F92D0-CE51-4CFF-8DF8-DD03D19746A4}"/>
              </a:ext>
            </a:extLst>
          </p:cNvPr>
          <p:cNvSpPr txBox="1"/>
          <p:nvPr/>
        </p:nvSpPr>
        <p:spPr>
          <a:xfrm>
            <a:off x="267815" y="6242447"/>
            <a:ext cx="40321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Możliwość wyboru kilku odpowiedzi</a:t>
            </a:r>
          </a:p>
          <a:p>
            <a:r>
              <a:rPr lang="pl-PL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Dane w %</a:t>
            </a:r>
          </a:p>
          <a:p>
            <a:endParaRPr lang="pl-PL" sz="12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pole tekstowe 5">
            <a:extLst>
              <a:ext uri="{FF2B5EF4-FFF2-40B4-BE49-F238E27FC236}">
                <a16:creationId xmlns:a16="http://schemas.microsoft.com/office/drawing/2014/main" id="{458224DE-D80D-4C0C-8A8C-4C86BEBA6838}"/>
              </a:ext>
            </a:extLst>
          </p:cNvPr>
          <p:cNvSpPr txBox="1"/>
          <p:nvPr/>
        </p:nvSpPr>
        <p:spPr>
          <a:xfrm>
            <a:off x="483681" y="756801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Które z poniższych ZAGRANICZNYCH sklepów i serwisów internetowych służących do zakupów online znasz? </a:t>
            </a:r>
          </a:p>
        </p:txBody>
      </p:sp>
      <p:graphicFrame>
        <p:nvGraphicFramePr>
          <p:cNvPr id="6" name="Wykres 10">
            <a:extLst>
              <a:ext uri="{FF2B5EF4-FFF2-40B4-BE49-F238E27FC236}">
                <a16:creationId xmlns:a16="http://schemas.microsoft.com/office/drawing/2014/main" id="{DCF90304-3DC1-441B-ACB5-F0AC1CEEA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673144"/>
              </p:ext>
            </p:extLst>
          </p:nvPr>
        </p:nvGraphicFramePr>
        <p:xfrm>
          <a:off x="687540" y="1259896"/>
          <a:ext cx="4265460" cy="476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10">
            <a:extLst>
              <a:ext uri="{FF2B5EF4-FFF2-40B4-BE49-F238E27FC236}">
                <a16:creationId xmlns:a16="http://schemas.microsoft.com/office/drawing/2014/main" id="{16CE437E-BE68-4FB6-A24A-85126EEA5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011009"/>
              </p:ext>
            </p:extLst>
          </p:nvPr>
        </p:nvGraphicFramePr>
        <p:xfrm>
          <a:off x="4886795" y="1292609"/>
          <a:ext cx="4265460" cy="55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920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21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4&quot;&gt;&lt;elem m_fUsage=&quot;1.89999999999999991118E+00&quot;&gt;&lt;m_msothmcolidx val=&quot;0&quot;/&gt;&lt;m_rgb r=&quot;F8&quot; g=&quot;CD&quot; b=&quot;B1&quot;/&gt;&lt;m_nBrightness val=&quot;0&quot;/&gt;&lt;/elem&gt;&lt;elem m_fUsage=&quot;1.62237419219438994133E+00&quot;&gt;&lt;m_msothmcolidx val=&quot;0&quot;/&gt;&lt;m_rgb r=&quot;60&quot; g=&quot;94&quot; b=&quot;3C&quot;/&gt;&lt;m_nBrightness val=&quot;0&quot;/&gt;&lt;/elem&gt;&lt;elem m_fUsage=&quot;1.27013564733988992828E+00&quot;&gt;&lt;m_msothmcolidx val=&quot;0&quot;/&gt;&lt;m_rgb r=&quot;95&quot; g=&quot;C7&quot; b=&quot;74&quot;/&gt;&lt;m_nBrightness val=&quot;0&quot;/&gt;&lt;/elem&gt;&lt;elem m_fUsage=&quot;9.82935986759314817007E-01&quot;&gt;&lt;m_msothmcolidx val=&quot;0&quot;/&gt;&lt;m_rgb r=&quot;72&quot; g=&quot;B1&quot; b=&quot;47&quot;/&gt;&lt;m_nBrightness val=&quot;0&quot;/&gt;&lt;/elem&gt;&lt;elem m_fUsage=&quot;8.10000000000000053291E-01&quot;&gt;&lt;m_msothmcolidx val=&quot;0&quot;/&gt;&lt;m_rgb r=&quot;9D&quot; g=&quot;CB&quot; b=&quot;7E&quot;/&gt;&lt;m_nBrightness val=&quot;0&quot;/&gt;&lt;/elem&gt;&lt;elem m_fUsage=&quot;7.79238380476791170359E-01&quot;&gt;&lt;m_msothmcolidx val=&quot;0&quot;/&gt;&lt;m_rgb r=&quot;BA&quot; g=&quot;DA&quot; b=&quot;A5&quot;/&gt;&lt;m_nBrightness val=&quot;0&quot;/&gt;&lt;/elem&gt;&lt;elem m_fUsage=&quot;4.80669645179447435623E-01&quot;&gt;&lt;m_msothmcolidx val=&quot;0&quot;/&gt;&lt;m_rgb r=&quot;EF&quot; g=&quot;8D&quot; b=&quot;4B&quot;/&gt;&lt;m_nBrightness val=&quot;0&quot;/&gt;&lt;/elem&gt;&lt;elem m_fUsage=&quot;4.35741323129993862739E-01&quot;&gt;&lt;m_msothmcolidx val=&quot;0&quot;/&gt;&lt;m_rgb r=&quot;5B&quot; g=&quot;9B&quot; b=&quot;D5&quot;/&gt;&lt;m_nBrightness val=&quot;0&quot;/&gt;&lt;/elem&gt;&lt;elem m_fUsage=&quot;4.34068285298716827203E-01&quot;&gt;&lt;m_msothmcolidx val=&quot;0&quot;/&gt;&lt;m_rgb r=&quot;70&quot; g=&quot;30&quot; b=&quot;A0&quot;/&gt;&lt;m_nBrightness val=&quot;0&quot;/&gt;&lt;/elem&gt;&lt;elem m_fUsage=&quot;4.24148357773312001395E-01&quot;&gt;&lt;m_msothmcolidx val=&quot;0&quot;/&gt;&lt;m_rgb r=&quot;BF&quot; g=&quot;90&quot; b=&quot;00&quot;/&gt;&lt;m_nBrightness val=&quot;0&quot;/&gt;&lt;/elem&gt;&lt;elem m_fUsage=&quot;4.09683776751273598382E-01&quot;&gt;&lt;m_msothmcolidx val=&quot;0&quot;/&gt;&lt;m_rgb r=&quot;8F&quot; g=&quot;AA&quot; b=&quot;DC&quot;/&gt;&lt;m_nBrightness val=&quot;0&quot;/&gt;&lt;/elem&gt;&lt;elem m_fUsage=&quot;3.76545158161435300492E-01&quot;&gt;&lt;m_msothmcolidx val=&quot;0&quot;/&gt;&lt;m_rgb r=&quot;44&quot; g=&quot;72&quot; b=&quot;C4&quot;/&gt;&lt;m_nBrightness val=&quot;0&quot;/&gt;&lt;/elem&gt;&lt;elem m_fUsage=&quot;2.78128389443693807559E-02&quot;&gt;&lt;m_msothmcolidx val=&quot;0&quot;/&gt;&lt;m_rgb r=&quot;D5&quot; g=&quot;E8&quot; b=&quot;C8&quot;/&gt;&lt;m_nBrightness val=&quot;0&quot;/&gt;&lt;/elem&gt;&lt;elem m_fUsage=&quot;1.08801921043424707630E-02&quot;&gt;&lt;m_msothmcolidx val=&quot;0&quot;/&gt;&lt;m_rgb r=&quot;BE&quot; g=&quot;CE&quot; b=&quot;EB&quot;/&gt;&lt;m_nBrightness val=&quot;0&quot;/&gt;&lt;/elem&gt;&lt;elem m_fUsage=&quot;8.72796356808772273717E-03&quot;&gt;&lt;m_msothmcolidx val=&quot;0&quot;/&gt;&lt;m_rgb r=&quot;73&quot; g=&quot;95&quot; b=&quot;D5&quot;/&gt;&lt;m_nBrightness val=&quot;0&quot;/&gt;&lt;/elem&gt;&lt;elem m_fUsage=&quot;7.85516721127895063692E-03&quot;&gt;&lt;m_msothmcolidx val=&quot;0&quot;/&gt;&lt;m_rgb r=&quot;AF&quot; g=&quot;C2&quot; b=&quot;E7&quot;/&gt;&lt;m_nBrightness val=&quot;0&quot;/&gt;&lt;/elem&gt;&lt;elem m_fUsage=&quot;7.06965049015105539976E-03&quot;&gt;&lt;m_msothmcolidx val=&quot;0&quot;/&gt;&lt;m_rgb r=&quot;D0&quot; g=&quot;DB&quot; b=&quot;F0&quot;/&gt;&lt;m_nBrightness val=&quot;0&quot;/&gt;&lt;/elem&gt;&lt;elem m_fUsage=&quot;6.36268544113594968631E-03&quot;&gt;&lt;m_msothmcolidx val=&quot;0&quot;/&gt;&lt;m_rgb r=&quot;DA&quot; g=&quot;E2&quot; b=&quot;F3&quot;/&gt;&lt;m_nBrightness val=&quot;0&quot;/&gt;&lt;/elem&gt;&lt;elem m_fUsage=&quot;4.17455791792929655631E-03&quot;&gt;&lt;m_msothmcolidx val=&quot;0&quot;/&gt;&lt;m_rgb r=&quot;7A&quot; g=&quot;9A&quot; b=&quot;D6&quot;/&gt;&lt;m_nBrightness val=&quot;0&quot;/&gt;&lt;/elem&gt;&lt;elem m_fUsage=&quot;1.02085839088822231957E-03&quot;&gt;&lt;m_msothmcolidx val=&quot;0&quot;/&gt;&lt;m_rgb r=&quot;5D&quot; g=&quot;D3&quot; b=&quot;AE&quot;/&gt;&lt;m_nBrightness val=&quot;0&quot;/&gt;&lt;/elem&gt;&lt;elem m_fUsage=&quot;1.43277184976729250352E-04&quot;&gt;&lt;m_msothmcolidx val=&quot;0&quot;/&gt;&lt;m_rgb r=&quot;FF&quot; g=&quot;DD&quot; b=&quot;00&quot;/&gt;&lt;m_nBrightness val=&quot;0&quot;/&gt;&lt;/elem&gt;&lt;elem m_fUsage=&quot;1.30577784497052192718E-04&quot;&gt;&lt;m_msothmcolidx val=&quot;0&quot;/&gt;&lt;m_rgb r=&quot;54&quot; g=&quot;BB&quot; b=&quot;AB&quot;/&gt;&lt;m_nBrightness val=&quot;0&quot;/&gt;&lt;/elem&gt;&lt;elem m_fUsage=&quot;1.17837802634592676864E-04&quot;&gt;&lt;m_msothmcolidx val=&quot;0&quot;/&gt;&lt;m_rgb r=&quot;94&quot; g=&quot;96&quot; b=&quot;9B&quot;/&gt;&lt;m_nBrightness val=&quot;0&quot;/&gt;&lt;/elem&gt;&lt;elem m_fUsage=&quot;1.02876134179516058641E-04&quot;&gt;&lt;m_msothmcolidx val=&quot;0&quot;/&gt;&lt;m_rgb r=&quot;83&quot; g=&quot;1F&quot; b=&quot;82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ayU Template">
  <a:themeElements>
    <a:clrScheme name="Pay U_Option A">
      <a:dk1>
        <a:srgbClr val="13100D"/>
      </a:dk1>
      <a:lt1>
        <a:sysClr val="window" lastClr="FFFFFF"/>
      </a:lt1>
      <a:dk2>
        <a:srgbClr val="9DCB7E"/>
      </a:dk2>
      <a:lt2>
        <a:srgbClr val="60943C"/>
      </a:lt2>
      <a:accent1>
        <a:srgbClr val="EF8D4B"/>
      </a:accent1>
      <a:accent2>
        <a:srgbClr val="F8CDB1"/>
      </a:accent2>
      <a:accent3>
        <a:srgbClr val="4472C4"/>
      </a:accent3>
      <a:accent4>
        <a:srgbClr val="8FAADC"/>
      </a:accent4>
      <a:accent5>
        <a:srgbClr val="969696"/>
      </a:accent5>
      <a:accent6>
        <a:srgbClr val="D6D7D9"/>
      </a:accent6>
      <a:hlink>
        <a:srgbClr val="CCBD92"/>
      </a:hlink>
      <a:folHlink>
        <a:srgbClr val="E3E4E2"/>
      </a:folHlink>
    </a:clrScheme>
    <a:fontScheme name="PAY U 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PayU Template.fromZOW.v1</Template>
  <TotalTime>3638</TotalTime>
  <Words>1327</Words>
  <Application>Microsoft Office PowerPoint</Application>
  <PresentationFormat>Papier A4 (210x297 mm)</PresentationFormat>
  <Paragraphs>162</Paragraphs>
  <Slides>23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Helvetica</vt:lpstr>
      <vt:lpstr>Segoe UI</vt:lpstr>
      <vt:lpstr>Wingdings</vt:lpstr>
      <vt:lpstr>PayU Template</vt:lpstr>
      <vt:lpstr>think-cell Slide</vt:lpstr>
      <vt:lpstr>Zakupy Polaków w zagranicznych sklepach internetowych </vt:lpstr>
      <vt:lpstr>Wnioski z badania 1/2 </vt:lpstr>
      <vt:lpstr>Wnioski z badania 2/2 </vt:lpstr>
      <vt:lpstr>WYNIKI BADANIA </vt:lpstr>
      <vt:lpstr>Zaufanie do zagranicznych sklepów internetowych </vt:lpstr>
      <vt:lpstr>Zakupy w zagranicznych sklepach internetowych</vt:lpstr>
      <vt:lpstr>Częstotliwość kupowania w zagranicznych sklepach internetowych</vt:lpstr>
      <vt:lpstr>Kraje, w których badani robią zakupy</vt:lpstr>
      <vt:lpstr>Znajomość zagranicznych sklepów online </vt:lpstr>
      <vt:lpstr>Powody zagranicznych zakupów internetowych </vt:lpstr>
      <vt:lpstr>Prezentacja programu PowerPoint</vt:lpstr>
      <vt:lpstr>Produkty kupowane online w sklepach zagranicznych </vt:lpstr>
      <vt:lpstr>Kwoty wydawane na zakupy online </vt:lpstr>
      <vt:lpstr>Płatności internetowe w sklepach zagranicznych</vt:lpstr>
      <vt:lpstr>Płatności internetowe – najczęściej wybierany serwis</vt:lpstr>
      <vt:lpstr>Ważność cech transakcji online w zagranicznym sklepie online</vt:lpstr>
      <vt:lpstr>Bezpieczeństwo zagranicznego sklepu online</vt:lpstr>
      <vt:lpstr>Powody niekorzystania z zagranicznych sklepów online</vt:lpstr>
      <vt:lpstr>METODOLOGIA  I STRUKTURA DEMOGRAFICZNA BADANIA </vt:lpstr>
      <vt:lpstr>Metodologia </vt:lpstr>
      <vt:lpstr>Struktura demograficzna 1/2</vt:lpstr>
      <vt:lpstr>Struktura demograficzna 2/2</vt:lpstr>
      <vt:lpstr>Kontakt: 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sunilsingal</dc:creator>
  <cp:lastModifiedBy>Anna Janiszewska</cp:lastModifiedBy>
  <cp:revision>122</cp:revision>
  <cp:lastPrinted>2017-11-24T10:00:12Z</cp:lastPrinted>
  <dcterms:created xsi:type="dcterms:W3CDTF">2015-08-16T19:10:51Z</dcterms:created>
  <dcterms:modified xsi:type="dcterms:W3CDTF">2017-11-28T11:32:28Z</dcterms:modified>
</cp:coreProperties>
</file>